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705" r:id="rId2"/>
    <p:sldMasterId id="2147483740" r:id="rId3"/>
  </p:sldMasterIdLst>
  <p:notesMasterIdLst>
    <p:notesMasterId r:id="rId25"/>
  </p:notesMasterIdLst>
  <p:handoutMasterIdLst>
    <p:handoutMasterId r:id="rId26"/>
  </p:handoutMasterIdLst>
  <p:sldIdLst>
    <p:sldId id="256" r:id="rId4"/>
    <p:sldId id="298" r:id="rId5"/>
    <p:sldId id="391" r:id="rId6"/>
    <p:sldId id="423" r:id="rId7"/>
    <p:sldId id="392" r:id="rId8"/>
    <p:sldId id="424" r:id="rId9"/>
    <p:sldId id="411" r:id="rId10"/>
    <p:sldId id="425" r:id="rId11"/>
    <p:sldId id="426" r:id="rId12"/>
    <p:sldId id="431" r:id="rId13"/>
    <p:sldId id="421" r:id="rId14"/>
    <p:sldId id="432" r:id="rId15"/>
    <p:sldId id="420" r:id="rId16"/>
    <p:sldId id="428" r:id="rId17"/>
    <p:sldId id="429" r:id="rId18"/>
    <p:sldId id="430" r:id="rId19"/>
    <p:sldId id="390" r:id="rId20"/>
    <p:sldId id="409" r:id="rId21"/>
    <p:sldId id="410" r:id="rId22"/>
    <p:sldId id="433" r:id="rId23"/>
    <p:sldId id="289"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976" autoAdjust="0"/>
    <p:restoredTop sz="94660"/>
  </p:normalViewPr>
  <p:slideViewPr>
    <p:cSldViewPr snapToGrid="0">
      <p:cViewPr>
        <p:scale>
          <a:sx n="66" d="100"/>
          <a:sy n="66" d="100"/>
        </p:scale>
        <p:origin x="-840" y="-485"/>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0E847B9-09DE-4A74-9FE9-000346F9FA9A}" type="datetimeFigureOut">
              <a:rPr lang="en-US" smtClean="0"/>
              <a:pPr/>
              <a:t>12-Aug-20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B735CDA-E937-4AFB-912F-C511BBC3E8B9}" type="slidenum">
              <a:rPr lang="en-US" smtClean="0"/>
              <a:pPr/>
              <a:t>‹#›</a:t>
            </a:fld>
            <a:endParaRPr lang="en-US"/>
          </a:p>
        </p:txBody>
      </p:sp>
    </p:spTree>
    <p:extLst>
      <p:ext uri="{BB962C8B-B14F-4D97-AF65-F5344CB8AC3E}">
        <p14:creationId xmlns:p14="http://schemas.microsoft.com/office/powerpoint/2010/main" val="2010364787"/>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AA3DE6-9613-417C-A006-4306461D6DB2}" type="datetimeFigureOut">
              <a:rPr lang="en-US" smtClean="0"/>
              <a:pPr/>
              <a:t>12-Aug-20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5E94C-136F-4131-926A-7CD2791F54D7}" type="slidenum">
              <a:rPr lang="en-US" smtClean="0"/>
              <a:pPr/>
              <a:t>‹#›</a:t>
            </a:fld>
            <a:endParaRPr lang="en-US"/>
          </a:p>
        </p:txBody>
      </p:sp>
    </p:spTree>
    <p:extLst>
      <p:ext uri="{BB962C8B-B14F-4D97-AF65-F5344CB8AC3E}">
        <p14:creationId xmlns:p14="http://schemas.microsoft.com/office/powerpoint/2010/main" val="311421120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57444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754739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06845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9437374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131761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54733619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4865502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59212127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8232962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199329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8751771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659741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8713801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1473569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848564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8984381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7593586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6152983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9323931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64453149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E054079-5A83-43EA-8CDC-9E8C3AE68982}" type="datetime1">
              <a:rPr lang="en-US" smtClean="0"/>
              <a:pPr/>
              <a:t>12-Aug-20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12-Aug-20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12-Aug-20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12-Aug-20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109EB-CAA5-4905-A865-630BBE1D963B}"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649F2B-FB19-44EF-BE26-8F752B446382}"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995AE2-E5AA-4FDE-9F0C-FE1FD93FA2B1}"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E25D15-53A2-49D0-B2F3-3252BE25D568}"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71B3B25B-BD8B-431A-B343-DBE56D58FB8B}" type="datetime1">
              <a:rPr lang="en-US" smtClean="0"/>
              <a:pPr/>
              <a:t>12-Aug-20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AD4D102-86FA-45B4-8126-D567F333E8B9}" type="datetime1">
              <a:rPr lang="en-US" smtClean="0"/>
              <a:pPr/>
              <a:t>12-Aug-20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556936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04842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62693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15117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12-Aug-20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395799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12-Aug-20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382230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pPr/>
              <a:t>12-Aug-20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4979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B574A2-7E2D-470A-832E-75065E4CBC05}"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491639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EC0EA376-C3D8-4A6A-8758-A45533F21194}" type="datetime1">
              <a:rPr lang="en-US" smtClean="0"/>
              <a:pPr/>
              <a:t>12-Aug-20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2023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78819C-A79D-4BB8-8842-DECB05836520}"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15451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A4F85E-E0A8-4B04-B71B-93F521C525F2}"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522539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CDC596C1-4445-46DE-BD70-B2D62CDCB44B}"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73133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512DCBF8-63C6-4521-B39E-F75DB90C0D5E}"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515236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B92B33-9C5B-46DA-8671-371210EBD1BE}"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75328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E6547B-3EC7-4DB7-BE8C-DDCCFC41DBD3}"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14035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090058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239145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E054079-5A83-43EA-8CDC-9E8C3AE68982}"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9327056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0F02A9-0D6D-4F1A-A6E1-C7F19E03AD5F}"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0869099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7211029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4F790F-C19B-4FB8-BA94-1247B770CE32}"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883275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98595AB-E6CF-4896-B21C-673FD594AAC1}" type="datetime1">
              <a:rPr lang="en-US" smtClean="0"/>
              <a:pPr/>
              <a:t>12-Aug-20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491064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CC9DC8-8E09-4493-93AC-D8D6FB907909}" type="datetime1">
              <a:rPr lang="en-US" smtClean="0"/>
              <a:pPr/>
              <a:t>12-Aug-20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627570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12-Aug-20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3316718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3363136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12-Aug-20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572169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B17993-CE89-4FA2-A735-7EE0C54FE239}"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4901538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BFA5D9-F851-4180-A931-0B2C67548F69}" type="datetime1">
              <a:rPr lang="en-US" smtClean="0"/>
              <a:pPr/>
              <a:t>12-Aug-20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8485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3.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832A293-E585-4EF2-B166-D3B0E15CA0B4}" type="datetime1">
              <a:rPr lang="en-US" smtClean="0"/>
              <a:pPr/>
              <a:t>12-Aug-20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C669B30-40B8-46B2-8972-35C652362BED}" type="datetime1">
              <a:rPr lang="en-US" smtClean="0"/>
              <a:pPr/>
              <a:t>12-Aug-20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56409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hf hdr="0" dt="0"/>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32A293-E585-4EF2-B166-D3B0E15CA0B4}" type="datetime1">
              <a:rPr lang="en-US" smtClean="0"/>
              <a:pPr/>
              <a:t>12-Aug-20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84305604"/>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379621" y="861753"/>
            <a:ext cx="9172000" cy="5029200"/>
          </a:xfrm>
          <a:prstGeom prst="rect">
            <a:avLst/>
          </a:prstGeom>
          <a:noFill/>
          <a:ln>
            <a:noFill/>
          </a:ln>
          <a:extLst/>
        </p:spPr>
        <p:txBody>
          <a:bodyPr/>
          <a:lstStyle/>
          <a:p>
            <a:pPr algn="ctr">
              <a:lnSpc>
                <a:spcPct val="105000"/>
              </a:lnSpc>
              <a:spcBef>
                <a:spcPts val="100"/>
              </a:spcBef>
              <a:buFont typeface="Wingdings" pitchFamily="2" charset="2"/>
              <a:buNone/>
              <a:tabLst>
                <a:tab pos="457200" algn="l"/>
                <a:tab pos="2743200" algn="ctr"/>
                <a:tab pos="5486400" algn="r"/>
              </a:tabLst>
              <a:defRPr/>
            </a:pPr>
            <a:r>
              <a:rPr lang="en-US" sz="3600" b="1" dirty="0">
                <a:solidFill>
                  <a:srgbClr val="FF0000"/>
                </a:solidFill>
                <a:effectLst>
                  <a:outerShdw blurRad="38100" dist="38100" dir="2700000" algn="tl">
                    <a:srgbClr val="FFFFFF"/>
                  </a:outerShdw>
                </a:effectLst>
                <a:latin typeface="Times New Roman" pitchFamily="18" charset="0"/>
              </a:rPr>
              <a:t>BÀI GIẢNG </a:t>
            </a:r>
            <a:r>
              <a:rPr lang="en-US" sz="3600" b="1">
                <a:solidFill>
                  <a:srgbClr val="FF0000"/>
                </a:solidFill>
                <a:effectLst>
                  <a:outerShdw blurRad="38100" dist="38100" dir="2700000" algn="tl">
                    <a:srgbClr val="FFFFFF"/>
                  </a:outerShdw>
                </a:effectLst>
                <a:latin typeface="Times New Roman" pitchFamily="18" charset="0"/>
              </a:rPr>
              <a:t>TUẦN </a:t>
            </a:r>
            <a:r>
              <a:rPr lang="en-US" sz="3600" b="1" smtClean="0">
                <a:solidFill>
                  <a:srgbClr val="FF0000"/>
                </a:solidFill>
                <a:effectLst>
                  <a:outerShdw blurRad="38100" dist="38100" dir="2700000" algn="tl">
                    <a:srgbClr val="FFFFFF"/>
                  </a:outerShdw>
                </a:effectLst>
                <a:latin typeface="Times New Roman" pitchFamily="18" charset="0"/>
              </a:rPr>
              <a:t>14</a:t>
            </a:r>
            <a:endParaRPr lang="en-US" sz="3600" b="1"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r>
              <a:rPr lang="en-US" altLang="en-US" sz="3200" b="1" dirty="0">
                <a:solidFill>
                  <a:srgbClr val="C00000"/>
                </a:solidFill>
                <a:latin typeface="Times New Roman" pitchFamily="18" charset="0"/>
                <a:cs typeface="Times New Roman" pitchFamily="18" charset="0"/>
              </a:rPr>
              <a:t>HỌC PHẦN: TỰ ĐỘNG HÓA HỆ THỐNG LẠNH</a:t>
            </a:r>
            <a:endParaRPr lang="pt-BR" altLang="en-US" sz="2800" dirty="0">
              <a:solidFill>
                <a:srgbClr val="FFFF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Giảng viên: Đặng Thế Huân </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Khoa : Nhiệt lạnh</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Thời gian: 90 phút</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Lớp : 18C1-VSL1,2,3</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a:t>
            </a:fld>
            <a:endParaRPr lang="en-US" sz="1400" b="1" dirty="0">
              <a:solidFill>
                <a:srgbClr val="FF0000"/>
              </a:solidFill>
            </a:endParaRPr>
          </a:p>
        </p:txBody>
      </p:sp>
    </p:spTree>
    <p:extLst>
      <p:ext uri="{BB962C8B-B14F-4D97-AF65-F5344CB8AC3E}">
        <p14:creationId xmlns:p14="http://schemas.microsoft.com/office/powerpoint/2010/main" val="4218693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a:t>
            </a:fld>
            <a:endParaRPr lang="en-US" sz="1400" b="1" dirty="0">
              <a:solidFill>
                <a:srgbClr val="FF0000"/>
              </a:solidFill>
            </a:endParaRPr>
          </a:p>
        </p:txBody>
      </p:sp>
      <p:sp>
        <p:nvSpPr>
          <p:cNvPr id="5" name="Rectangle 2"/>
          <p:cNvSpPr>
            <a:spLocks noChangeArrowheads="1"/>
          </p:cNvSpPr>
          <p:nvPr/>
        </p:nvSpPr>
        <p:spPr bwMode="auto">
          <a:xfrm>
            <a:off x="1684962" y="2067398"/>
            <a:ext cx="8633176" cy="2812827"/>
          </a:xfrm>
          <a:prstGeom prst="rect">
            <a:avLst/>
          </a:prstGeom>
          <a:noFill/>
          <a:ln>
            <a:noFill/>
          </a:ln>
          <a:extLst/>
        </p:spPr>
        <p:txBody>
          <a:bodyPr/>
          <a:lstStyle/>
          <a:p>
            <a:pPr>
              <a:lnSpc>
                <a:spcPct val="150000"/>
              </a:lnSpc>
              <a:tabLst>
                <a:tab pos="457200" algn="l"/>
                <a:tab pos="2743200" algn="ctr"/>
                <a:tab pos="5486400" algn="r"/>
              </a:tabLst>
              <a:defRPr/>
            </a:pPr>
            <a:r>
              <a:rPr lang="vi-VN" altLang="en-US" sz="2800" smtClean="0">
                <a:latin typeface="Times New Roman" pitchFamily="18" charset="0"/>
                <a:cs typeface="Times New Roman" pitchFamily="18" charset="0"/>
              </a:rPr>
              <a:t>- Trình </a:t>
            </a:r>
            <a:r>
              <a:rPr lang="vi-VN" altLang="en-US" sz="2800">
                <a:latin typeface="Times New Roman" pitchFamily="18" charset="0"/>
                <a:cs typeface="Times New Roman" pitchFamily="18" charset="0"/>
              </a:rPr>
              <a:t>bày được </a:t>
            </a:r>
            <a:r>
              <a:rPr lang="en-US" altLang="en-US" sz="2800" smtClean="0">
                <a:latin typeface="Times New Roman" pitchFamily="18" charset="0"/>
                <a:cs typeface="Times New Roman" pitchFamily="18" charset="0"/>
              </a:rPr>
              <a:t>các sơ đồ </a:t>
            </a:r>
            <a:r>
              <a:rPr lang="en-US" altLang="en-US" sz="2800" smtClean="0">
                <a:solidFill>
                  <a:srgbClr val="FF0000"/>
                </a:solidFill>
                <a:latin typeface="Times New Roman" pitchFamily="18" charset="0"/>
                <a:cs typeface="Times New Roman" pitchFamily="18" charset="0"/>
              </a:rPr>
              <a:t>bảo vệ </a:t>
            </a:r>
            <a:r>
              <a:rPr lang="en-US" altLang="en-US" sz="2800" smtClean="0">
                <a:latin typeface="Times New Roman" pitchFamily="18" charset="0"/>
                <a:cs typeface="Times New Roman" pitchFamily="18" charset="0"/>
              </a:rPr>
              <a:t>cấp lỏng cho TBBH .</a:t>
            </a:r>
            <a:endParaRPr lang="vi-VN" altLang="en-US" sz="2800">
              <a:latin typeface="Times New Roman" pitchFamily="18" charset="0"/>
              <a:cs typeface="Times New Roman" pitchFamily="18" charset="0"/>
            </a:endParaRP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Giải thích các </a:t>
            </a:r>
            <a:r>
              <a:rPr lang="en-US" altLang="en-US" sz="2800" smtClean="0">
                <a:latin typeface="Times New Roman" pitchFamily="18" charset="0"/>
                <a:cs typeface="Times New Roman" pitchFamily="18" charset="0"/>
              </a:rPr>
              <a:t>hoạt động của </a:t>
            </a:r>
            <a:r>
              <a:rPr lang="vi-VN" altLang="en-US" sz="2800" smtClean="0">
                <a:latin typeface="Times New Roman" pitchFamily="18" charset="0"/>
                <a:cs typeface="Times New Roman" pitchFamily="18" charset="0"/>
              </a:rPr>
              <a:t>sơ </a:t>
            </a:r>
            <a:r>
              <a:rPr lang="vi-VN" altLang="en-US" sz="2800">
                <a:latin typeface="Times New Roman" pitchFamily="18" charset="0"/>
                <a:cs typeface="Times New Roman" pitchFamily="18" charset="0"/>
              </a:rPr>
              <a:t>đồ </a:t>
            </a:r>
            <a:r>
              <a:rPr lang="en-US" altLang="en-US" sz="2800">
                <a:solidFill>
                  <a:srgbClr val="FF0000"/>
                </a:solidFill>
                <a:latin typeface="Times New Roman" pitchFamily="18" charset="0"/>
                <a:cs typeface="Times New Roman" pitchFamily="18" charset="0"/>
              </a:rPr>
              <a:t>bảo vệ </a:t>
            </a:r>
            <a:r>
              <a:rPr lang="vi-VN" altLang="en-US" sz="2800" smtClean="0">
                <a:latin typeface="Times New Roman" pitchFamily="18" charset="0"/>
                <a:cs typeface="Times New Roman" pitchFamily="18" charset="0"/>
              </a:rPr>
              <a:t>tự </a:t>
            </a:r>
            <a:r>
              <a:rPr lang="vi-VN" altLang="en-US" sz="2800">
                <a:latin typeface="Times New Roman" pitchFamily="18" charset="0"/>
                <a:cs typeface="Times New Roman" pitchFamily="18" charset="0"/>
              </a:rPr>
              <a:t>động của hệ thống lạnh 	</a:t>
            </a: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Rèn luyện tính cẩn thận, tuân thủ quy định an toàn.</a:t>
            </a:r>
            <a:endParaRPr lang="vi-VN" altLang="en-US" sz="2800" err="1">
              <a:latin typeface="Times New Roman" pitchFamily="18" charset="0"/>
              <a:cs typeface="Times New Roman"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087604"/>
            <a:ext cx="2351078" cy="625141"/>
          </a:xfrm>
          <a:prstGeom prst="rect">
            <a:avLst/>
          </a:prstGeom>
          <a:solidFill>
            <a:schemeClr val="accent6">
              <a:lumMod val="50000"/>
            </a:schemeClr>
          </a:solidFill>
          <a:ln>
            <a:noFill/>
          </a:ln>
          <a:extLst/>
        </p:spPr>
        <p:txBody>
          <a:bodyPr/>
          <a:lstStyle/>
          <a:p>
            <a:pPr>
              <a:lnSpc>
                <a:spcPct val="150000"/>
              </a:lnSpc>
              <a:spcBef>
                <a:spcPts val="100"/>
              </a:spcBef>
              <a:buFont typeface="Wingdings" pitchFamily="2" charset="2"/>
              <a:buNone/>
              <a:tabLst>
                <a:tab pos="457200" algn="l"/>
                <a:tab pos="2743200" algn="ctr"/>
                <a:tab pos="5486400" algn="r"/>
              </a:tabLst>
              <a:defRPr/>
            </a:pPr>
            <a:r>
              <a:rPr lang="pt-BR" altLang="en-US" sz="2800" smtClean="0">
                <a:latin typeface="Times New Roman" pitchFamily="18" charset="0"/>
                <a:cs typeface="Times New Roman" pitchFamily="18" charset="0"/>
              </a:rPr>
              <a:t> </a:t>
            </a:r>
            <a:r>
              <a:rPr lang="pt-BR" altLang="en-US" sz="2800" dirty="0">
                <a:solidFill>
                  <a:srgbClr val="FFFF00"/>
                </a:solidFill>
                <a:latin typeface="Times New Roman" pitchFamily="18" charset="0"/>
                <a:cs typeface="Times New Roman" pitchFamily="18" charset="0"/>
              </a:rPr>
              <a:t>Mục tiêu</a:t>
            </a:r>
            <a:r>
              <a:rPr lang="pt-BR" altLang="en-US" sz="2800">
                <a:solidFill>
                  <a:srgbClr val="FFFF00"/>
                </a:solidFill>
                <a:latin typeface="Times New Roman" pitchFamily="18" charset="0"/>
                <a:cs typeface="Times New Roman" pitchFamily="18" charset="0"/>
              </a:rPr>
              <a:t>: </a:t>
            </a:r>
            <a:endParaRPr lang="pt-BR" alt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149004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3</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a:t>
            </a:r>
            <a:endParaRPr lang="en-US" altLang="en-US" sz="3200" b="1" dirty="0">
              <a:solidFill>
                <a:schemeClr val="bg1"/>
              </a:solidFill>
              <a:latin typeface="Times New Roman" pitchFamily="18" charset="0"/>
              <a:cs typeface="Times New Roman" pitchFamily="18" charset="0"/>
            </a:endParaRPr>
          </a:p>
        </p:txBody>
      </p:sp>
      <p:sp>
        <p:nvSpPr>
          <p:cNvPr id="2" name="Rectangle 2"/>
          <p:cNvSpPr>
            <a:spLocks noChangeArrowheads="1"/>
          </p:cNvSpPr>
          <p:nvPr/>
        </p:nvSpPr>
        <p:spPr bwMode="auto">
          <a:xfrm>
            <a:off x="332509" y="225450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
          <p:cNvSpPr/>
          <p:nvPr/>
        </p:nvSpPr>
        <p:spPr>
          <a:xfrm>
            <a:off x="994610" y="1114609"/>
            <a:ext cx="10911251" cy="3970318"/>
          </a:xfrm>
          <a:prstGeom prst="rect">
            <a:avLst/>
          </a:prstGeom>
        </p:spPr>
        <p:txBody>
          <a:bodyPr wrap="square">
            <a:spAutoFit/>
          </a:bodyPr>
          <a:lstStyle/>
          <a:p>
            <a:r>
              <a:rPr lang="vi-VN" sz="3600" smtClean="0">
                <a:solidFill>
                  <a:srgbClr val="FF0000"/>
                </a:solidFill>
                <a:latin typeface="Times New Roman" panose="02020603050405020304" pitchFamily="18" charset="0"/>
                <a:ea typeface="Times New Roman" panose="02020603050405020304" pitchFamily="18" charset="0"/>
              </a:rPr>
              <a:t>Câu</a:t>
            </a:r>
            <a:r>
              <a:rPr lang="en-US" sz="3600" smtClean="0">
                <a:solidFill>
                  <a:srgbClr val="FF0000"/>
                </a:solidFill>
                <a:latin typeface="Times New Roman" panose="02020603050405020304" pitchFamily="18" charset="0"/>
                <a:ea typeface="Times New Roman" panose="02020603050405020304" pitchFamily="18" charset="0"/>
              </a:rPr>
              <a:t> 1</a:t>
            </a:r>
            <a:r>
              <a:rPr lang="vi-VN" sz="3600" smtClean="0">
                <a:solidFill>
                  <a:srgbClr val="FF0000"/>
                </a:solidFill>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Hãy lựa chọn </a:t>
            </a:r>
            <a:r>
              <a:rPr lang="en-US" sz="3600" smtClean="0">
                <a:solidFill>
                  <a:srgbClr val="FF0000"/>
                </a:solidFill>
                <a:latin typeface="Times New Roman" panose="02020603050405020304" pitchFamily="18" charset="0"/>
                <a:ea typeface="Times New Roman" panose="02020603050405020304" pitchFamily="18" charset="0"/>
              </a:rPr>
              <a:t>phương pháp đúng </a:t>
            </a:r>
            <a:r>
              <a:rPr lang="en-US" sz="3600" smtClean="0">
                <a:latin typeface="Times New Roman" panose="02020603050405020304" pitchFamily="18" charset="0"/>
                <a:ea typeface="Times New Roman" panose="02020603050405020304" pitchFamily="18" charset="0"/>
              </a:rPr>
              <a:t>khi </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cấp </a:t>
            </a:r>
            <a:r>
              <a:rPr lang="en-US" sz="3600" smtClean="0">
                <a:latin typeface="Times New Roman" panose="02020603050405020304" pitchFamily="18" charset="0"/>
                <a:ea typeface="Times New Roman" panose="02020603050405020304" pitchFamily="18" charset="0"/>
              </a:rPr>
              <a:t>lỏng (</a:t>
            </a:r>
            <a:r>
              <a:rPr lang="vi-VN" sz="3600" smtClean="0">
                <a:latin typeface="Times New Roman" panose="02020603050405020304" pitchFamily="18" charset="0"/>
                <a:ea typeface="Times New Roman" panose="02020603050405020304" pitchFamily="18" charset="0"/>
              </a:rPr>
              <a:t>dịch</a:t>
            </a:r>
            <a:r>
              <a:rPr lang="en-US" sz="3600" smtClean="0">
                <a:latin typeface="Times New Roman" panose="02020603050405020304" pitchFamily="18" charset="0"/>
                <a:ea typeface="Times New Roman" panose="02020603050405020304" pitchFamily="18" charset="0"/>
              </a:rPr>
              <a:t>)</a:t>
            </a:r>
            <a:r>
              <a:rPr lang="vi-VN" sz="3600" smtClean="0">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cho TBBH </a:t>
            </a:r>
            <a:r>
              <a:rPr lang="vi-VN" sz="3600" smtClean="0">
                <a:latin typeface="Times New Roman" panose="02020603050405020304" pitchFamily="18" charset="0"/>
                <a:ea typeface="Times New Roman" panose="02020603050405020304" pitchFamily="18" charset="0"/>
              </a:rPr>
              <a:t>:</a:t>
            </a:r>
            <a:endParaRPr lang="en-US" sz="3600" smtClean="0">
              <a:latin typeface="Times New Roman" panose="02020603050405020304" pitchFamily="18" charset="0"/>
              <a:ea typeface="Times New Roman" panose="02020603050405020304" pitchFamily="18" charset="0"/>
            </a:endParaRPr>
          </a:p>
          <a:p>
            <a:endParaRPr lang="vi-VN" sz="3600">
              <a:latin typeface="Times New Roman" panose="02020603050405020304" pitchFamily="18" charset="0"/>
              <a:ea typeface="Times New Roman" panose="02020603050405020304" pitchFamily="18" charset="0"/>
            </a:endParaRPr>
          </a:p>
          <a:p>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A. Cấp dịch kiểu ngập dịch từ bình </a:t>
            </a:r>
            <a:r>
              <a:rPr lang="en-US" sz="3600" smtClean="0">
                <a:latin typeface="Times New Roman" panose="02020603050405020304" pitchFamily="18" charset="0"/>
                <a:ea typeface="Times New Roman" panose="02020603050405020304" pitchFamily="18" charset="0"/>
              </a:rPr>
              <a:t>tách dầu .</a:t>
            </a:r>
            <a:r>
              <a:rPr lang="vi-VN" sz="3600" smtClean="0">
                <a:latin typeface="Times New Roman" panose="02020603050405020304" pitchFamily="18" charset="0"/>
                <a:ea typeface="Times New Roman" panose="02020603050405020304" pitchFamily="18" charset="0"/>
              </a:rPr>
              <a:t> </a:t>
            </a:r>
            <a:endParaRPr lang="vi-VN" sz="3600">
              <a:latin typeface="Times New Roman" panose="02020603050405020304" pitchFamily="18" charset="0"/>
              <a:ea typeface="Times New Roman" panose="02020603050405020304" pitchFamily="18" charset="0"/>
            </a:endParaRPr>
          </a:p>
          <a:p>
            <a:r>
              <a:rPr lang="vi-VN" sz="3600">
                <a:latin typeface="Times New Roman" panose="02020603050405020304" pitchFamily="18" charset="0"/>
                <a:ea typeface="Times New Roman" panose="02020603050405020304" pitchFamily="18" charset="0"/>
              </a:rPr>
              <a:t> B. </a:t>
            </a:r>
            <a:r>
              <a:rPr lang="vi-VN" sz="3600" smtClean="0">
                <a:latin typeface="Times New Roman" panose="02020603050405020304" pitchFamily="18" charset="0"/>
                <a:ea typeface="Times New Roman" panose="02020603050405020304" pitchFamily="18" charset="0"/>
              </a:rPr>
              <a:t>Cấp </a:t>
            </a:r>
            <a:r>
              <a:rPr lang="vi-VN" sz="3600">
                <a:latin typeface="Times New Roman" panose="02020603050405020304" pitchFamily="18" charset="0"/>
                <a:ea typeface="Times New Roman" panose="02020603050405020304" pitchFamily="18" charset="0"/>
              </a:rPr>
              <a:t>dịch bằng </a:t>
            </a:r>
            <a:r>
              <a:rPr lang="en-US" sz="3600" smtClean="0">
                <a:latin typeface="Times New Roman" panose="02020603050405020304" pitchFamily="18" charset="0"/>
                <a:ea typeface="Times New Roman" panose="02020603050405020304" pitchFamily="18" charset="0"/>
              </a:rPr>
              <a:t>van phao trung áp .</a:t>
            </a:r>
            <a:endParaRPr lang="vi-VN" sz="3600">
              <a:latin typeface="Times New Roman" panose="02020603050405020304" pitchFamily="18" charset="0"/>
              <a:ea typeface="Times New Roman" panose="02020603050405020304" pitchFamily="18" charset="0"/>
            </a:endParaRPr>
          </a:p>
          <a:p>
            <a:r>
              <a:rPr lang="vi-VN" sz="3600">
                <a:latin typeface="Times New Roman" panose="02020603050405020304" pitchFamily="18" charset="0"/>
                <a:ea typeface="Times New Roman" panose="02020603050405020304" pitchFamily="18" charset="0"/>
              </a:rPr>
              <a:t> D. Cấp dịch bằng bơm tháp giải nhiệt .</a:t>
            </a:r>
          </a:p>
          <a:p>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C</a:t>
            </a:r>
            <a:r>
              <a:rPr lang="vi-VN" sz="3600">
                <a:latin typeface="Times New Roman" panose="02020603050405020304" pitchFamily="18" charset="0"/>
                <a:ea typeface="Times New Roman" panose="02020603050405020304" pitchFamily="18" charset="0"/>
              </a:rPr>
              <a:t>. Cấp dịch bằng tiết lưu trực </a:t>
            </a:r>
            <a:r>
              <a:rPr lang="vi-VN" sz="3600" smtClean="0">
                <a:latin typeface="Times New Roman" panose="02020603050405020304" pitchFamily="18" charset="0"/>
                <a:ea typeface="Times New Roman" panose="02020603050405020304" pitchFamily="18" charset="0"/>
              </a:rPr>
              <a:t>tiếp</a:t>
            </a:r>
            <a:endParaRPr lang="vi-VN" sz="3600">
              <a:latin typeface="Times New Roman" panose="02020603050405020304" pitchFamily="18" charset="0"/>
              <a:ea typeface="Times New Roman" panose="02020603050405020304" pitchFamily="18" charset="0"/>
            </a:endParaRPr>
          </a:p>
        </p:txBody>
      </p:sp>
      <p:sp>
        <p:nvSpPr>
          <p:cNvPr id="11" name="Smiley Face 10"/>
          <p:cNvSpPr/>
          <p:nvPr/>
        </p:nvSpPr>
        <p:spPr>
          <a:xfrm>
            <a:off x="7921722" y="4541092"/>
            <a:ext cx="543759" cy="44768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76510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4</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a:t>
            </a:r>
            <a:endParaRPr lang="en-US" altLang="en-US" sz="3200" b="1" dirty="0">
              <a:solidFill>
                <a:schemeClr val="bg1"/>
              </a:solidFill>
              <a:latin typeface="Times New Roman" pitchFamily="18" charset="0"/>
              <a:cs typeface="Times New Roman" pitchFamily="18" charset="0"/>
            </a:endParaRPr>
          </a:p>
        </p:txBody>
      </p:sp>
      <p:sp>
        <p:nvSpPr>
          <p:cNvPr id="2" name="Rectangle 2"/>
          <p:cNvSpPr>
            <a:spLocks noChangeArrowheads="1"/>
          </p:cNvSpPr>
          <p:nvPr/>
        </p:nvSpPr>
        <p:spPr bwMode="auto">
          <a:xfrm>
            <a:off x="332509" y="225450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
          <p:cNvSpPr/>
          <p:nvPr/>
        </p:nvSpPr>
        <p:spPr>
          <a:xfrm>
            <a:off x="994610" y="1114609"/>
            <a:ext cx="10911251" cy="3970318"/>
          </a:xfrm>
          <a:prstGeom prst="rect">
            <a:avLst/>
          </a:prstGeom>
        </p:spPr>
        <p:txBody>
          <a:bodyPr wrap="square">
            <a:spAutoFit/>
          </a:bodyPr>
          <a:lstStyle/>
          <a:p>
            <a:r>
              <a:rPr lang="vi-VN" sz="3600" smtClean="0">
                <a:solidFill>
                  <a:srgbClr val="FF0000"/>
                </a:solidFill>
                <a:latin typeface="Times New Roman" panose="02020603050405020304" pitchFamily="18" charset="0"/>
                <a:ea typeface="Times New Roman" panose="02020603050405020304" pitchFamily="18" charset="0"/>
              </a:rPr>
              <a:t>Câu</a:t>
            </a:r>
            <a:r>
              <a:rPr lang="en-US" sz="3600" smtClean="0">
                <a:solidFill>
                  <a:srgbClr val="FF0000"/>
                </a:solidFill>
                <a:latin typeface="Times New Roman" panose="02020603050405020304" pitchFamily="18" charset="0"/>
                <a:ea typeface="Times New Roman" panose="02020603050405020304" pitchFamily="18" charset="0"/>
              </a:rPr>
              <a:t> 2</a:t>
            </a:r>
            <a:r>
              <a:rPr lang="vi-VN" sz="3600" smtClean="0">
                <a:solidFill>
                  <a:srgbClr val="FF0000"/>
                </a:solidFill>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Hãy lựa chọn </a:t>
            </a:r>
            <a:r>
              <a:rPr lang="en-US" sz="3600" smtClean="0">
                <a:solidFill>
                  <a:srgbClr val="FF0000"/>
                </a:solidFill>
                <a:latin typeface="Times New Roman" panose="02020603050405020304" pitchFamily="18" charset="0"/>
                <a:ea typeface="Times New Roman" panose="02020603050405020304" pitchFamily="18" charset="0"/>
              </a:rPr>
              <a:t>phương pháp đúng </a:t>
            </a:r>
            <a:r>
              <a:rPr lang="en-US" sz="3600" smtClean="0">
                <a:latin typeface="Times New Roman" panose="02020603050405020304" pitchFamily="18" charset="0"/>
                <a:ea typeface="Times New Roman" panose="02020603050405020304" pitchFamily="18" charset="0"/>
              </a:rPr>
              <a:t>khi </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cấp </a:t>
            </a:r>
            <a:r>
              <a:rPr lang="en-US" sz="3600" smtClean="0">
                <a:latin typeface="Times New Roman" panose="02020603050405020304" pitchFamily="18" charset="0"/>
                <a:ea typeface="Times New Roman" panose="02020603050405020304" pitchFamily="18" charset="0"/>
              </a:rPr>
              <a:t>lỏng (</a:t>
            </a:r>
            <a:r>
              <a:rPr lang="vi-VN" sz="3600" smtClean="0">
                <a:latin typeface="Times New Roman" panose="02020603050405020304" pitchFamily="18" charset="0"/>
                <a:ea typeface="Times New Roman" panose="02020603050405020304" pitchFamily="18" charset="0"/>
              </a:rPr>
              <a:t>dịch</a:t>
            </a:r>
            <a:r>
              <a:rPr lang="en-US" sz="3600" smtClean="0">
                <a:latin typeface="Times New Roman" panose="02020603050405020304" pitchFamily="18" charset="0"/>
                <a:ea typeface="Times New Roman" panose="02020603050405020304" pitchFamily="18" charset="0"/>
              </a:rPr>
              <a:t>)</a:t>
            </a:r>
            <a:r>
              <a:rPr lang="vi-VN" sz="3600" smtClean="0">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cho TBBH </a:t>
            </a:r>
            <a:r>
              <a:rPr lang="vi-VN" sz="3600" smtClean="0">
                <a:latin typeface="Times New Roman" panose="02020603050405020304" pitchFamily="18" charset="0"/>
                <a:ea typeface="Times New Roman" panose="02020603050405020304" pitchFamily="18" charset="0"/>
              </a:rPr>
              <a:t>:</a:t>
            </a:r>
            <a:endParaRPr lang="en-US" sz="3600" smtClean="0">
              <a:latin typeface="Times New Roman" panose="02020603050405020304" pitchFamily="18" charset="0"/>
              <a:ea typeface="Times New Roman" panose="02020603050405020304" pitchFamily="18" charset="0"/>
            </a:endParaRPr>
          </a:p>
          <a:p>
            <a:endParaRPr lang="vi-VN" sz="3600">
              <a:latin typeface="Times New Roman" panose="02020603050405020304" pitchFamily="18" charset="0"/>
              <a:ea typeface="Times New Roman" panose="02020603050405020304" pitchFamily="18" charset="0"/>
            </a:endParaRPr>
          </a:p>
          <a:p>
            <a:r>
              <a:rPr lang="vi-VN" sz="3600" smtClean="0">
                <a:latin typeface="Times New Roman" panose="02020603050405020304" pitchFamily="18" charset="0"/>
                <a:ea typeface="Times New Roman" panose="02020603050405020304" pitchFamily="18" charset="0"/>
              </a:rPr>
              <a:t> A</a:t>
            </a:r>
            <a:r>
              <a:rPr lang="vi-VN"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Cấp </a:t>
            </a:r>
            <a:r>
              <a:rPr lang="vi-VN" sz="3600">
                <a:latin typeface="Times New Roman" panose="02020603050405020304" pitchFamily="18" charset="0"/>
                <a:ea typeface="Times New Roman" panose="02020603050405020304" pitchFamily="18" charset="0"/>
              </a:rPr>
              <a:t>dịch bằng bơm </a:t>
            </a:r>
            <a:r>
              <a:rPr lang="vi-VN" sz="3600" smtClean="0">
                <a:latin typeface="Times New Roman" panose="02020603050405020304" pitchFamily="18" charset="0"/>
                <a:ea typeface="Times New Roman" panose="02020603050405020304" pitchFamily="18" charset="0"/>
              </a:rPr>
              <a:t>dịch</a:t>
            </a:r>
            <a:r>
              <a:rPr lang="en-US" sz="3600" smtClean="0">
                <a:latin typeface="Times New Roman" panose="02020603050405020304" pitchFamily="18" charset="0"/>
                <a:ea typeface="Times New Roman" panose="02020603050405020304" pitchFamily="18" charset="0"/>
              </a:rPr>
              <a:t>. </a:t>
            </a:r>
            <a:endParaRPr lang="vi-VN" sz="3600">
              <a:latin typeface="Times New Roman" panose="02020603050405020304" pitchFamily="18" charset="0"/>
              <a:ea typeface="Times New Roman" panose="02020603050405020304" pitchFamily="18" charset="0"/>
            </a:endParaRPr>
          </a:p>
          <a:p>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B. Cấp dịch bằng </a:t>
            </a:r>
            <a:r>
              <a:rPr lang="vi-VN" sz="3600" smtClean="0">
                <a:latin typeface="Times New Roman" panose="02020603050405020304" pitchFamily="18" charset="0"/>
                <a:ea typeface="Times New Roman" panose="02020603050405020304" pitchFamily="18" charset="0"/>
              </a:rPr>
              <a:t>van </a:t>
            </a:r>
            <a:r>
              <a:rPr lang="vi-VN" sz="3600">
                <a:latin typeface="Times New Roman" panose="02020603050405020304" pitchFamily="18" charset="0"/>
                <a:ea typeface="Times New Roman" panose="02020603050405020304" pitchFamily="18" charset="0"/>
              </a:rPr>
              <a:t>an toàn đóng hoặc mở </a:t>
            </a:r>
            <a:r>
              <a:rPr lang="vi-VN" sz="3600" smtClean="0">
                <a:latin typeface="Times New Roman" panose="02020603050405020304" pitchFamily="18" charset="0"/>
                <a:ea typeface="Times New Roman" panose="02020603050405020304" pitchFamily="18" charset="0"/>
              </a:rPr>
              <a:t>.</a:t>
            </a:r>
            <a:endParaRPr lang="vi-VN" sz="3600">
              <a:latin typeface="Times New Roman" panose="02020603050405020304" pitchFamily="18" charset="0"/>
              <a:ea typeface="Times New Roman" panose="02020603050405020304" pitchFamily="18" charset="0"/>
            </a:endParaRPr>
          </a:p>
          <a:p>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C</a:t>
            </a:r>
            <a:r>
              <a:rPr lang="vi-VN" sz="3600">
                <a:latin typeface="Times New Roman" panose="02020603050405020304" pitchFamily="18" charset="0"/>
                <a:ea typeface="Times New Roman" panose="02020603050405020304" pitchFamily="18" charset="0"/>
              </a:rPr>
              <a:t>. Cấp dịch bằng tiết lưu </a:t>
            </a:r>
            <a:r>
              <a:rPr lang="en-US" sz="3600" smtClean="0">
                <a:latin typeface="Times New Roman" panose="02020603050405020304" pitchFamily="18" charset="0"/>
                <a:ea typeface="Times New Roman" panose="02020603050405020304" pitchFamily="18" charset="0"/>
              </a:rPr>
              <a:t>gián </a:t>
            </a:r>
            <a:r>
              <a:rPr lang="vi-VN" sz="3600" smtClean="0">
                <a:latin typeface="Times New Roman" panose="02020603050405020304" pitchFamily="18" charset="0"/>
                <a:ea typeface="Times New Roman" panose="02020603050405020304" pitchFamily="18" charset="0"/>
              </a:rPr>
              <a:t>tiếp</a:t>
            </a:r>
            <a:r>
              <a:rPr lang="en-US" sz="3600" smtClean="0">
                <a:latin typeface="Times New Roman" panose="02020603050405020304" pitchFamily="18" charset="0"/>
                <a:ea typeface="Times New Roman" panose="02020603050405020304" pitchFamily="18" charset="0"/>
              </a:rPr>
              <a:t> .</a:t>
            </a:r>
            <a:endParaRPr lang="vi-VN" sz="3600">
              <a:latin typeface="Times New Roman" panose="02020603050405020304" pitchFamily="18" charset="0"/>
              <a:ea typeface="Times New Roman" panose="02020603050405020304" pitchFamily="18" charset="0"/>
            </a:endParaRPr>
          </a:p>
          <a:p>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D</a:t>
            </a:r>
            <a:r>
              <a:rPr lang="vi-VN" sz="3600">
                <a:latin typeface="Times New Roman" panose="02020603050405020304" pitchFamily="18" charset="0"/>
                <a:ea typeface="Times New Roman" panose="02020603050405020304" pitchFamily="18" charset="0"/>
              </a:rPr>
              <a:t>. Cấp dịch bằng bơm </a:t>
            </a:r>
            <a:r>
              <a:rPr lang="en-US" sz="3600" smtClean="0">
                <a:latin typeface="Times New Roman" panose="02020603050405020304" pitchFamily="18" charset="0"/>
                <a:ea typeface="Times New Roman" panose="02020603050405020304" pitchFamily="18" charset="0"/>
              </a:rPr>
              <a:t>tháp giải nhiệt .</a:t>
            </a:r>
            <a:endParaRPr lang="vi-VN" sz="3600">
              <a:latin typeface="Times New Roman" panose="02020603050405020304" pitchFamily="18" charset="0"/>
              <a:ea typeface="Times New Roman" panose="02020603050405020304" pitchFamily="18" charset="0"/>
            </a:endParaRPr>
          </a:p>
        </p:txBody>
      </p:sp>
      <p:sp>
        <p:nvSpPr>
          <p:cNvPr id="11" name="Smiley Face 10"/>
          <p:cNvSpPr/>
          <p:nvPr/>
        </p:nvSpPr>
        <p:spPr>
          <a:xfrm>
            <a:off x="6914017" y="2791914"/>
            <a:ext cx="543759" cy="44768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3197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5</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a:t>
            </a:r>
            <a:endParaRPr lang="en-US" altLang="en-US" sz="3200" b="1" dirty="0">
              <a:solidFill>
                <a:schemeClr val="bg1"/>
              </a:solidFill>
              <a:latin typeface="Times New Roman" pitchFamily="18" charset="0"/>
              <a:cs typeface="Times New Roman" pitchFamily="18" charset="0"/>
            </a:endParaRPr>
          </a:p>
        </p:txBody>
      </p:sp>
      <p:sp>
        <p:nvSpPr>
          <p:cNvPr id="2" name="Rectangle 2"/>
          <p:cNvSpPr>
            <a:spLocks noChangeArrowheads="1"/>
          </p:cNvSpPr>
          <p:nvPr/>
        </p:nvSpPr>
        <p:spPr bwMode="auto">
          <a:xfrm>
            <a:off x="332509" y="225450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
          <p:cNvSpPr/>
          <p:nvPr/>
        </p:nvSpPr>
        <p:spPr>
          <a:xfrm>
            <a:off x="1066355" y="1200374"/>
            <a:ext cx="10724307" cy="5632311"/>
          </a:xfrm>
          <a:prstGeom prst="rect">
            <a:avLst/>
          </a:prstGeom>
        </p:spPr>
        <p:txBody>
          <a:bodyPr wrap="square">
            <a:spAutoFit/>
          </a:bodyPr>
          <a:lstStyle/>
          <a:p>
            <a:r>
              <a:rPr lang="vi-VN" sz="3600">
                <a:solidFill>
                  <a:srgbClr val="FF0000"/>
                </a:solidFill>
                <a:latin typeface="Times New Roman" panose="02020603050405020304" pitchFamily="18" charset="0"/>
                <a:ea typeface="Times New Roman" panose="02020603050405020304" pitchFamily="18" charset="0"/>
              </a:rPr>
              <a:t>Câu </a:t>
            </a:r>
            <a:r>
              <a:rPr lang="en-US" sz="3600" smtClean="0">
                <a:solidFill>
                  <a:srgbClr val="FF0000"/>
                </a:solidFill>
                <a:latin typeface="Times New Roman" panose="02020603050405020304" pitchFamily="18" charset="0"/>
                <a:ea typeface="Times New Roman" panose="02020603050405020304" pitchFamily="18" charset="0"/>
              </a:rPr>
              <a:t>3</a:t>
            </a:r>
            <a:r>
              <a:rPr lang="vi-VN" sz="3600" smtClean="0">
                <a:solidFill>
                  <a:srgbClr val="FF0000"/>
                </a:solidFill>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người </a:t>
            </a:r>
            <a:r>
              <a:rPr lang="vi-VN" sz="3600">
                <a:latin typeface="Times New Roman" panose="02020603050405020304" pitchFamily="18" charset="0"/>
                <a:ea typeface="Times New Roman" panose="02020603050405020304" pitchFamily="18" charset="0"/>
              </a:rPr>
              <a:t>ta sử dụng phương pháp cấp dịch bằng </a:t>
            </a:r>
            <a:r>
              <a:rPr lang="vi-VN" sz="3600" smtClean="0">
                <a:latin typeface="Times New Roman" panose="02020603050405020304" pitchFamily="18" charset="0"/>
                <a:ea typeface="Times New Roman" panose="02020603050405020304" pitchFamily="18" charset="0"/>
              </a:rPr>
              <a:t>bơm</a:t>
            </a:r>
            <a:r>
              <a:rPr lang="en-US" sz="3600" smtClean="0">
                <a:latin typeface="Times New Roman" panose="02020603050405020304" pitchFamily="18" charset="0"/>
                <a:ea typeface="Times New Roman" panose="02020603050405020304" pitchFamily="18" charset="0"/>
              </a:rPr>
              <a:t> để:</a:t>
            </a:r>
            <a:r>
              <a:rPr lang="vi-VN" sz="3600" smtClean="0">
                <a:latin typeface="Times New Roman" panose="02020603050405020304" pitchFamily="18" charset="0"/>
                <a:ea typeface="Times New Roman" panose="02020603050405020304" pitchFamily="18" charset="0"/>
              </a:rPr>
              <a:t> </a:t>
            </a:r>
            <a:endParaRPr lang="vi-VN" sz="3600">
              <a:latin typeface="Times New Roman" panose="02020603050405020304" pitchFamily="18" charset="0"/>
              <a:ea typeface="Times New Roman" panose="02020603050405020304" pitchFamily="18" charset="0"/>
            </a:endParaRPr>
          </a:p>
          <a:p>
            <a:pPr marL="742950" indent="-742950">
              <a:buAutoNum type="alphaUcPeriod"/>
            </a:pPr>
            <a:r>
              <a:rPr lang="vi-VN" sz="3600" smtClean="0">
                <a:latin typeface="Times New Roman" panose="02020603050405020304" pitchFamily="18" charset="0"/>
                <a:ea typeface="Times New Roman" panose="02020603050405020304" pitchFamily="18" charset="0"/>
              </a:rPr>
              <a:t>tăng </a:t>
            </a:r>
            <a:r>
              <a:rPr lang="vi-VN" sz="3600">
                <a:latin typeface="Times New Roman" panose="02020603050405020304" pitchFamily="18" charset="0"/>
                <a:ea typeface="Times New Roman" panose="02020603050405020304" pitchFamily="18" charset="0"/>
              </a:rPr>
              <a:t>tốc độ chuyển động của dịch lỏng tuần hoàn trong dàn </a:t>
            </a:r>
            <a:r>
              <a:rPr lang="vi-VN" sz="3600" smtClean="0">
                <a:latin typeface="Times New Roman" panose="02020603050405020304" pitchFamily="18" charset="0"/>
                <a:ea typeface="Times New Roman" panose="02020603050405020304" pitchFamily="18" charset="0"/>
              </a:rPr>
              <a:t>lạnh</a:t>
            </a:r>
            <a:r>
              <a:rPr lang="en-US" sz="3600" smtClean="0">
                <a:latin typeface="Times New Roman" panose="02020603050405020304" pitchFamily="18" charset="0"/>
                <a:ea typeface="Times New Roman" panose="02020603050405020304" pitchFamily="18" charset="0"/>
              </a:rPr>
              <a:t>.</a:t>
            </a:r>
          </a:p>
          <a:p>
            <a:pPr marL="742950" indent="-742950">
              <a:buAutoNum type="alphaUcPeriod"/>
            </a:pPr>
            <a:r>
              <a:rPr lang="en-US" sz="3600">
                <a:latin typeface="Times New Roman" panose="02020603050405020304" pitchFamily="18" charset="0"/>
                <a:ea typeface="Times New Roman" panose="02020603050405020304" pitchFamily="18" charset="0"/>
              </a:rPr>
              <a:t>g</a:t>
            </a:r>
            <a:r>
              <a:rPr lang="en-US" sz="3600" smtClean="0">
                <a:latin typeface="Times New Roman" panose="02020603050405020304" pitchFamily="18" charset="0"/>
                <a:ea typeface="Times New Roman" panose="02020603050405020304" pitchFamily="18" charset="0"/>
              </a:rPr>
              <a:t>iảm </a:t>
            </a:r>
            <a:r>
              <a:rPr lang="vi-VN" sz="3600" smtClean="0">
                <a:latin typeface="Times New Roman" panose="02020603050405020304" pitchFamily="18" charset="0"/>
                <a:ea typeface="Times New Roman" panose="02020603050405020304" pitchFamily="18" charset="0"/>
              </a:rPr>
              <a:t>tốc </a:t>
            </a:r>
            <a:r>
              <a:rPr lang="vi-VN" sz="3600">
                <a:latin typeface="Times New Roman" panose="02020603050405020304" pitchFamily="18" charset="0"/>
                <a:ea typeface="Times New Roman" panose="02020603050405020304" pitchFamily="18" charset="0"/>
              </a:rPr>
              <a:t>độ chuyển động của </a:t>
            </a:r>
            <a:r>
              <a:rPr lang="en-US" sz="3600" smtClean="0">
                <a:latin typeface="Times New Roman" panose="02020603050405020304" pitchFamily="18" charset="0"/>
                <a:ea typeface="Times New Roman" panose="02020603050405020304" pitchFamily="18" charset="0"/>
              </a:rPr>
              <a:t>hơi môi chất</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tuần hoàn trong dàn </a:t>
            </a:r>
            <a:r>
              <a:rPr lang="vi-VN" sz="3600" smtClean="0">
                <a:latin typeface="Times New Roman" panose="02020603050405020304" pitchFamily="18" charset="0"/>
                <a:ea typeface="Times New Roman" panose="02020603050405020304" pitchFamily="18" charset="0"/>
              </a:rPr>
              <a:t>lạnh</a:t>
            </a: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a:t>
            </a:r>
            <a:endParaRPr lang="vi-VN" sz="3600">
              <a:latin typeface="Times New Roman" panose="02020603050405020304" pitchFamily="18" charset="0"/>
              <a:ea typeface="Times New Roman" panose="02020603050405020304" pitchFamily="18" charset="0"/>
            </a:endParaRPr>
          </a:p>
          <a:p>
            <a:pPr marL="742950" indent="-742950">
              <a:buAutoNum type="alphaUcPeriod" startAt="3"/>
            </a:pPr>
            <a:r>
              <a:rPr lang="vi-VN" sz="3600" smtClean="0">
                <a:latin typeface="Times New Roman" panose="02020603050405020304" pitchFamily="18" charset="0"/>
                <a:ea typeface="Times New Roman" panose="02020603050405020304" pitchFamily="18" charset="0"/>
              </a:rPr>
              <a:t>tăng </a:t>
            </a:r>
            <a:r>
              <a:rPr lang="vi-VN" sz="3600">
                <a:latin typeface="Times New Roman" panose="02020603050405020304" pitchFamily="18" charset="0"/>
                <a:ea typeface="Times New Roman" panose="02020603050405020304" pitchFamily="18" charset="0"/>
              </a:rPr>
              <a:t>tốc độ chuyển động của dịch lỏng tuần hoàn </a:t>
            </a:r>
            <a:r>
              <a:rPr lang="en-US" sz="3600" smtClean="0">
                <a:latin typeface="Times New Roman" panose="02020603050405020304" pitchFamily="18" charset="0"/>
                <a:ea typeface="Times New Roman" panose="02020603050405020304" pitchFamily="18" charset="0"/>
              </a:rPr>
              <a:t> </a:t>
            </a:r>
          </a:p>
          <a:p>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trong </a:t>
            </a:r>
            <a:r>
              <a:rPr lang="vi-VN" sz="3600">
                <a:latin typeface="Times New Roman" panose="02020603050405020304" pitchFamily="18" charset="0"/>
                <a:ea typeface="Times New Roman" panose="02020603050405020304" pitchFamily="18" charset="0"/>
              </a:rPr>
              <a:t>dàn </a:t>
            </a:r>
            <a:r>
              <a:rPr lang="en-US" sz="3600" smtClean="0">
                <a:latin typeface="Times New Roman" panose="02020603050405020304" pitchFamily="18" charset="0"/>
                <a:ea typeface="Times New Roman" panose="02020603050405020304" pitchFamily="18" charset="0"/>
              </a:rPr>
              <a:t>ngưng </a:t>
            </a:r>
            <a:r>
              <a:rPr lang="vi-VN" sz="3600" smtClean="0">
                <a:latin typeface="Times New Roman" panose="02020603050405020304" pitchFamily="18" charset="0"/>
                <a:ea typeface="Times New Roman" panose="02020603050405020304" pitchFamily="18" charset="0"/>
              </a:rPr>
              <a:t>.</a:t>
            </a:r>
            <a:endParaRPr lang="vi-VN" sz="3600">
              <a:latin typeface="Times New Roman" panose="02020603050405020304" pitchFamily="18" charset="0"/>
              <a:ea typeface="Times New Roman" panose="02020603050405020304" pitchFamily="18" charset="0"/>
            </a:endParaRPr>
          </a:p>
          <a:p>
            <a:pPr marL="742950" indent="-742950">
              <a:buAutoNum type="alphaUcPeriod" startAt="4"/>
            </a:pPr>
            <a:r>
              <a:rPr lang="vi-VN" sz="3600" smtClean="0">
                <a:latin typeface="Times New Roman" panose="02020603050405020304" pitchFamily="18" charset="0"/>
                <a:ea typeface="Times New Roman" panose="02020603050405020304" pitchFamily="18" charset="0"/>
              </a:rPr>
              <a:t>giảm </a:t>
            </a:r>
            <a:r>
              <a:rPr lang="vi-VN" sz="3600">
                <a:latin typeface="Times New Roman" panose="02020603050405020304" pitchFamily="18" charset="0"/>
                <a:ea typeface="Times New Roman" panose="02020603050405020304" pitchFamily="18" charset="0"/>
              </a:rPr>
              <a:t>tốc độ chuyển động của hơi môi chất tuần hoàn </a:t>
            </a:r>
            <a:endParaRPr lang="en-US" sz="3600" smtClean="0">
              <a:latin typeface="Times New Roman" panose="02020603050405020304" pitchFamily="18" charset="0"/>
              <a:ea typeface="Times New Roman" panose="02020603050405020304" pitchFamily="18" charset="0"/>
            </a:endParaRPr>
          </a:p>
          <a:p>
            <a:r>
              <a:rPr lang="en-US" sz="3600">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trong </a:t>
            </a:r>
            <a:r>
              <a:rPr lang="vi-VN" sz="3600">
                <a:latin typeface="Times New Roman" panose="02020603050405020304" pitchFamily="18" charset="0"/>
                <a:ea typeface="Times New Roman" panose="02020603050405020304" pitchFamily="18" charset="0"/>
              </a:rPr>
              <a:t>dàn ngưng </a:t>
            </a:r>
            <a:r>
              <a:rPr lang="en-US" sz="3600" smtClean="0">
                <a:latin typeface="Times New Roman" panose="02020603050405020304" pitchFamily="18" charset="0"/>
                <a:ea typeface="Times New Roman" panose="02020603050405020304" pitchFamily="18" charset="0"/>
              </a:rPr>
              <a:t>.</a:t>
            </a:r>
            <a:endParaRPr lang="vi-VN" sz="3600">
              <a:latin typeface="Times New Roman" panose="02020603050405020304" pitchFamily="18" charset="0"/>
              <a:ea typeface="Times New Roman" panose="02020603050405020304" pitchFamily="18" charset="0"/>
            </a:endParaRPr>
          </a:p>
        </p:txBody>
      </p:sp>
      <p:sp>
        <p:nvSpPr>
          <p:cNvPr id="11" name="Smiley Face 10"/>
          <p:cNvSpPr/>
          <p:nvPr/>
        </p:nvSpPr>
        <p:spPr>
          <a:xfrm>
            <a:off x="5045316" y="2862659"/>
            <a:ext cx="374733" cy="4666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9578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6</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a:t>
            </a:r>
            <a:endParaRPr lang="en-US" altLang="en-US" sz="3200" b="1" dirty="0">
              <a:solidFill>
                <a:schemeClr val="bg1"/>
              </a:solidFill>
              <a:latin typeface="Times New Roman" pitchFamily="18" charset="0"/>
              <a:cs typeface="Times New Roman" pitchFamily="18" charset="0"/>
            </a:endParaRPr>
          </a:p>
        </p:txBody>
      </p:sp>
      <p:sp>
        <p:nvSpPr>
          <p:cNvPr id="2" name="Rectangle 2"/>
          <p:cNvSpPr>
            <a:spLocks noChangeArrowheads="1"/>
          </p:cNvSpPr>
          <p:nvPr/>
        </p:nvSpPr>
        <p:spPr bwMode="auto">
          <a:xfrm>
            <a:off x="332509" y="225450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
          <p:cNvSpPr/>
          <p:nvPr/>
        </p:nvSpPr>
        <p:spPr>
          <a:xfrm>
            <a:off x="1066355" y="1200374"/>
            <a:ext cx="10932812" cy="3970318"/>
          </a:xfrm>
          <a:prstGeom prst="rect">
            <a:avLst/>
          </a:prstGeom>
        </p:spPr>
        <p:txBody>
          <a:bodyPr wrap="square">
            <a:spAutoFit/>
          </a:bodyPr>
          <a:lstStyle/>
          <a:p>
            <a:r>
              <a:rPr lang="vi-VN" sz="3600">
                <a:solidFill>
                  <a:srgbClr val="FF0000"/>
                </a:solidFill>
                <a:latin typeface="Times New Roman" panose="02020603050405020304" pitchFamily="18" charset="0"/>
                <a:ea typeface="Times New Roman" panose="02020603050405020304" pitchFamily="18" charset="0"/>
              </a:rPr>
              <a:t>Câu </a:t>
            </a:r>
            <a:r>
              <a:rPr lang="en-US" sz="3600" smtClean="0">
                <a:solidFill>
                  <a:srgbClr val="FF0000"/>
                </a:solidFill>
                <a:latin typeface="Times New Roman" panose="02020603050405020304" pitchFamily="18" charset="0"/>
                <a:ea typeface="Times New Roman" panose="02020603050405020304" pitchFamily="18" charset="0"/>
              </a:rPr>
              <a:t>4</a:t>
            </a:r>
            <a:r>
              <a:rPr lang="vi-VN" sz="3600" smtClean="0">
                <a:solidFill>
                  <a:srgbClr val="FF0000"/>
                </a:solidFill>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 </a:t>
            </a:r>
            <a:r>
              <a:rPr lang="en-US" sz="3600" smtClean="0">
                <a:latin typeface="Times New Roman" panose="02020603050405020304" pitchFamily="18" charset="0"/>
                <a:ea typeface="Times New Roman" panose="02020603050405020304" pitchFamily="18" charset="0"/>
              </a:rPr>
              <a:t>Khi </a:t>
            </a:r>
            <a:r>
              <a:rPr lang="vi-VN" sz="3600" smtClean="0">
                <a:latin typeface="Times New Roman" panose="02020603050405020304" pitchFamily="18" charset="0"/>
                <a:ea typeface="Times New Roman" panose="02020603050405020304" pitchFamily="18" charset="0"/>
              </a:rPr>
              <a:t>sử </a:t>
            </a:r>
            <a:r>
              <a:rPr lang="vi-VN" sz="3600">
                <a:latin typeface="Times New Roman" panose="02020603050405020304" pitchFamily="18" charset="0"/>
                <a:ea typeface="Times New Roman" panose="02020603050405020304" pitchFamily="18" charset="0"/>
              </a:rPr>
              <a:t>dụng bơm cấp dịch cho dàn lạnh có chỉ có một lượng lỏng khi qua dàn lạnh sẽ hoá  hơi, một lượng lớn sau dàn lạnh không kịp hoá </a:t>
            </a:r>
            <a:r>
              <a:rPr lang="vi-VN" sz="3600" smtClean="0">
                <a:latin typeface="Times New Roman" panose="02020603050405020304" pitchFamily="18" charset="0"/>
                <a:ea typeface="Times New Roman" panose="02020603050405020304" pitchFamily="18" charset="0"/>
              </a:rPr>
              <a:t>hơi</a:t>
            </a:r>
            <a:r>
              <a:rPr lang="en-US" sz="3600" smtClean="0">
                <a:latin typeface="Times New Roman" panose="02020603050405020304" pitchFamily="18" charset="0"/>
                <a:ea typeface="Times New Roman" panose="02020603050405020304" pitchFamily="18" charset="0"/>
              </a:rPr>
              <a:t>, nên </a:t>
            </a:r>
            <a:r>
              <a:rPr lang="vi-VN" sz="3600">
                <a:latin typeface="Times New Roman" panose="02020603050405020304" pitchFamily="18" charset="0"/>
                <a:ea typeface="Times New Roman" panose="02020603050405020304" pitchFamily="18" charset="0"/>
              </a:rPr>
              <a:t>khả năng </a:t>
            </a:r>
            <a:r>
              <a:rPr lang="en-US" sz="3600" smtClean="0">
                <a:latin typeface="Times New Roman" panose="02020603050405020304" pitchFamily="18" charset="0"/>
                <a:ea typeface="Times New Roman" panose="02020603050405020304" pitchFamily="18" charset="0"/>
              </a:rPr>
              <a:t>: </a:t>
            </a:r>
            <a:endParaRPr lang="vi-VN" sz="3600">
              <a:latin typeface="Times New Roman" panose="02020603050405020304" pitchFamily="18" charset="0"/>
              <a:ea typeface="Times New Roman" panose="02020603050405020304" pitchFamily="18" charset="0"/>
            </a:endParaRPr>
          </a:p>
          <a:p>
            <a:pPr marL="742950" indent="-742950">
              <a:buAutoNum type="alphaUcPeriod"/>
            </a:pPr>
            <a:r>
              <a:rPr lang="en-US" sz="3600" smtClean="0">
                <a:latin typeface="Times New Roman" panose="02020603050405020304" pitchFamily="18" charset="0"/>
                <a:ea typeface="Times New Roman" panose="02020603050405020304" pitchFamily="18" charset="0"/>
              </a:rPr>
              <a:t>thiếu</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lỏng rất lớn nếu hút trực tiếp về máy nén </a:t>
            </a:r>
            <a:r>
              <a:rPr lang="vi-VN" sz="3600" smtClean="0">
                <a:latin typeface="Times New Roman" panose="02020603050405020304" pitchFamily="18" charset="0"/>
                <a:ea typeface="Times New Roman" panose="02020603050405020304" pitchFamily="18" charset="0"/>
              </a:rPr>
              <a:t>ngay</a:t>
            </a: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 </a:t>
            </a:r>
            <a:endParaRPr lang="vi-VN" sz="3600">
              <a:latin typeface="Times New Roman" panose="02020603050405020304" pitchFamily="18" charset="0"/>
              <a:ea typeface="Times New Roman" panose="02020603050405020304" pitchFamily="18" charset="0"/>
            </a:endParaRPr>
          </a:p>
          <a:p>
            <a:pPr marL="742950" indent="-742950">
              <a:buAutoNum type="alphaUcPeriod"/>
            </a:pPr>
            <a:r>
              <a:rPr lang="en-US" sz="3600">
                <a:latin typeface="Times New Roman" panose="02020603050405020304" pitchFamily="18" charset="0"/>
                <a:ea typeface="Times New Roman" panose="02020603050405020304" pitchFamily="18" charset="0"/>
              </a:rPr>
              <a:t>ngập</a:t>
            </a:r>
            <a:r>
              <a:rPr lang="en-US" sz="3600" smtClean="0">
                <a:latin typeface="Times New Roman" panose="02020603050405020304" pitchFamily="18" charset="0"/>
                <a:ea typeface="Times New Roman" panose="02020603050405020304" pitchFamily="18" charset="0"/>
              </a:rPr>
              <a:t> lỏng </a:t>
            </a:r>
            <a:r>
              <a:rPr lang="en-US" sz="3600">
                <a:latin typeface="Times New Roman" panose="02020603050405020304" pitchFamily="18" charset="0"/>
                <a:ea typeface="Times New Roman" panose="02020603050405020304" pitchFamily="18" charset="0"/>
              </a:rPr>
              <a:t>rất lớn </a:t>
            </a:r>
            <a:r>
              <a:rPr lang="en-US" sz="3600" smtClean="0">
                <a:latin typeface="Times New Roman" panose="02020603050405020304" pitchFamily="18" charset="0"/>
                <a:ea typeface="Times New Roman" panose="02020603050405020304" pitchFamily="18" charset="0"/>
              </a:rPr>
              <a:t>cho TBNT nếu máy nén làm việc . </a:t>
            </a:r>
            <a:endParaRPr lang="en-US" sz="3600">
              <a:latin typeface="Times New Roman" panose="02020603050405020304" pitchFamily="18" charset="0"/>
              <a:ea typeface="Times New Roman" panose="02020603050405020304" pitchFamily="18" charset="0"/>
            </a:endParaRPr>
          </a:p>
          <a:p>
            <a:pPr marL="742950" indent="-742950">
              <a:buAutoNum type="alphaUcPeriod" startAt="3"/>
            </a:pPr>
            <a:r>
              <a:rPr lang="vi-VN" sz="3600">
                <a:latin typeface="Times New Roman" panose="02020603050405020304" pitchFamily="18" charset="0"/>
                <a:ea typeface="Times New Roman" panose="02020603050405020304" pitchFamily="18" charset="0"/>
              </a:rPr>
              <a:t>thiếu </a:t>
            </a:r>
            <a:r>
              <a:rPr lang="en-US" sz="3600" smtClean="0">
                <a:latin typeface="Times New Roman" panose="02020603050405020304" pitchFamily="18" charset="0"/>
                <a:ea typeface="Times New Roman" panose="02020603050405020304" pitchFamily="18" charset="0"/>
              </a:rPr>
              <a:t>dầu bôi trơn</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nếu hút trực tiếp về máy nén ngay . </a:t>
            </a:r>
          </a:p>
          <a:p>
            <a:pPr marL="742950" indent="-742950">
              <a:buAutoNum type="alphaUcPeriod" startAt="3"/>
            </a:pPr>
            <a:r>
              <a:rPr lang="en-US" sz="3600" smtClean="0">
                <a:latin typeface="Times New Roman" panose="02020603050405020304" pitchFamily="18" charset="0"/>
                <a:ea typeface="Times New Roman" panose="02020603050405020304" pitchFamily="18" charset="0"/>
              </a:rPr>
              <a:t>ngập</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lỏng rất lớn nếu hút trực tiếp về máy nén </a:t>
            </a:r>
            <a:r>
              <a:rPr lang="vi-VN" sz="3600" smtClean="0">
                <a:latin typeface="Times New Roman" panose="02020603050405020304" pitchFamily="18" charset="0"/>
                <a:ea typeface="Times New Roman" panose="02020603050405020304" pitchFamily="18" charset="0"/>
              </a:rPr>
              <a:t>ngay. </a:t>
            </a:r>
            <a:endParaRPr lang="vi-VN" sz="3600">
              <a:latin typeface="Times New Roman" panose="02020603050405020304" pitchFamily="18" charset="0"/>
              <a:ea typeface="Times New Roman" panose="02020603050405020304" pitchFamily="18" charset="0"/>
            </a:endParaRPr>
          </a:p>
        </p:txBody>
      </p:sp>
      <p:sp>
        <p:nvSpPr>
          <p:cNvPr id="11" name="Smiley Face 10"/>
          <p:cNvSpPr/>
          <p:nvPr/>
        </p:nvSpPr>
        <p:spPr>
          <a:xfrm>
            <a:off x="11238938" y="4704061"/>
            <a:ext cx="374733" cy="466631"/>
          </a:xfrm>
          <a:prstGeom prst="smileyFac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8721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2" y="34677"/>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Bài giảng- 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7</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3" name="Rectangle 2"/>
          <p:cNvSpPr/>
          <p:nvPr/>
        </p:nvSpPr>
        <p:spPr>
          <a:xfrm>
            <a:off x="994609" y="2143696"/>
            <a:ext cx="11197389" cy="4524315"/>
          </a:xfrm>
          <a:prstGeom prst="rect">
            <a:avLst/>
          </a:prstGeom>
          <a:solidFill>
            <a:schemeClr val="accent2">
              <a:lumMod val="40000"/>
              <a:lumOff val="60000"/>
            </a:schemeClr>
          </a:solidFill>
          <a:ln w="57150">
            <a:solidFill>
              <a:schemeClr val="accent1"/>
            </a:solidFill>
          </a:ln>
        </p:spPr>
        <p:txBody>
          <a:bodyPr wrap="square">
            <a:spAutoFit/>
          </a:bodyPr>
          <a:lstStyle/>
          <a:p>
            <a:pPr marL="457200" indent="-457200">
              <a:lnSpc>
                <a:spcPct val="150000"/>
              </a:lnSpc>
              <a:buFontTx/>
              <a:buChar char="-"/>
            </a:pPr>
            <a:r>
              <a:rPr lang="vi-VN" sz="3200" smtClean="0">
                <a:latin typeface="+mj-lt"/>
              </a:rPr>
              <a:t>Hệ </a:t>
            </a:r>
            <a:r>
              <a:rPr lang="vi-VN" sz="3200">
                <a:latin typeface="+mj-lt"/>
              </a:rPr>
              <a:t>thống bảo vệ TBBH dùng để ngăn ngừa các tình trạng TBBH làm việc ở chế độ nguy hiểm dẫn đến nguy cơ làm hư hỏng TBBH, MN và các bộ phận khác của hệ thống lạnh. </a:t>
            </a:r>
            <a:endParaRPr lang="en-US" sz="3200" smtClean="0">
              <a:latin typeface="+mj-lt"/>
            </a:endParaRPr>
          </a:p>
          <a:p>
            <a:pPr marL="457200" indent="-457200">
              <a:lnSpc>
                <a:spcPct val="150000"/>
              </a:lnSpc>
              <a:buFontTx/>
              <a:buChar char="-"/>
            </a:pPr>
            <a:r>
              <a:rPr lang="vi-VN" sz="3200" smtClean="0">
                <a:latin typeface="+mj-lt"/>
              </a:rPr>
              <a:t>Những </a:t>
            </a:r>
            <a:r>
              <a:rPr lang="vi-VN" sz="3200">
                <a:latin typeface="+mj-lt"/>
              </a:rPr>
              <a:t>nguyên nhân gây ra chế độ vận hành nguy hiểm ở TBBH là </a:t>
            </a:r>
            <a:r>
              <a:rPr lang="vi-VN" sz="3200">
                <a:solidFill>
                  <a:srgbClr val="FF0000"/>
                </a:solidFill>
                <a:latin typeface="+mj-lt"/>
              </a:rPr>
              <a:t>tràn lỏng </a:t>
            </a:r>
            <a:r>
              <a:rPr lang="vi-VN" sz="3200">
                <a:latin typeface="+mj-lt"/>
              </a:rPr>
              <a:t>trong dàn bay hơi và </a:t>
            </a:r>
            <a:r>
              <a:rPr lang="vi-VN" sz="3200">
                <a:solidFill>
                  <a:srgbClr val="FF0000"/>
                </a:solidFill>
                <a:latin typeface="+mj-lt"/>
              </a:rPr>
              <a:t>đóng băng </a:t>
            </a:r>
            <a:r>
              <a:rPr lang="vi-VN" sz="3200">
                <a:latin typeface="+mj-lt"/>
              </a:rPr>
              <a:t>chất tải lạnh.</a:t>
            </a:r>
          </a:p>
          <a:p>
            <a:pPr>
              <a:lnSpc>
                <a:spcPct val="150000"/>
              </a:lnSpc>
            </a:pPr>
            <a:r>
              <a:rPr lang="vi-VN" sz="3200">
                <a:latin typeface="+mj-lt"/>
              </a:rPr>
              <a:t> </a:t>
            </a:r>
          </a:p>
        </p:txBody>
      </p:sp>
      <p:sp>
        <p:nvSpPr>
          <p:cNvPr id="9" name="Rectangle 2"/>
          <p:cNvSpPr>
            <a:spLocks noChangeArrowheads="1"/>
          </p:cNvSpPr>
          <p:nvPr/>
        </p:nvSpPr>
        <p:spPr bwMode="auto">
          <a:xfrm>
            <a:off x="994610" y="979576"/>
            <a:ext cx="11197389" cy="94252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4.3.</a:t>
            </a:r>
            <a:r>
              <a:rPr lang="en-US" altLang="en-US" sz="3600" b="1" smtClean="0">
                <a:solidFill>
                  <a:srgbClr val="FF0000"/>
                </a:solidFill>
                <a:latin typeface="Times New Roman" pitchFamily="18" charset="0"/>
                <a:cs typeface="Times New Roman" pitchFamily="18" charset="0"/>
              </a:rPr>
              <a:t>     </a:t>
            </a:r>
            <a:r>
              <a:rPr lang="vi-VN" altLang="en-US" sz="3600" b="1" smtClean="0">
                <a:solidFill>
                  <a:srgbClr val="FF0000"/>
                </a:solidFill>
                <a:latin typeface="Times New Roman" pitchFamily="18" charset="0"/>
                <a:cs typeface="Times New Roman" pitchFamily="18" charset="0"/>
              </a:rPr>
              <a:t>BẢO VỆ THIẾT BỊ BAY HƠI</a:t>
            </a:r>
            <a:endParaRPr lang="vi-VN" altLang="en-US" sz="3600" b="1">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1225360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8</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3" name="Rectangle 2"/>
          <p:cNvSpPr/>
          <p:nvPr/>
        </p:nvSpPr>
        <p:spPr>
          <a:xfrm>
            <a:off x="994609" y="2572908"/>
            <a:ext cx="11197389" cy="3046988"/>
          </a:xfrm>
          <a:prstGeom prst="rect">
            <a:avLst/>
          </a:prstGeom>
          <a:solidFill>
            <a:schemeClr val="accent2">
              <a:lumMod val="40000"/>
              <a:lumOff val="60000"/>
            </a:schemeClr>
          </a:solidFill>
          <a:ln w="57150">
            <a:solidFill>
              <a:schemeClr val="accent1"/>
            </a:solidFill>
          </a:ln>
        </p:spPr>
        <p:txBody>
          <a:bodyPr wrap="square">
            <a:spAutoFit/>
          </a:bodyPr>
          <a:lstStyle/>
          <a:p>
            <a:pPr marL="457200" indent="-457200">
              <a:lnSpc>
                <a:spcPct val="150000"/>
              </a:lnSpc>
              <a:buFontTx/>
              <a:buChar char="-"/>
            </a:pPr>
            <a:r>
              <a:rPr lang="vi-VN" sz="3200" smtClean="0">
                <a:solidFill>
                  <a:srgbClr val="FF0000"/>
                </a:solidFill>
                <a:latin typeface="+mj-lt"/>
              </a:rPr>
              <a:t>Hệ thống bảo vệ </a:t>
            </a:r>
            <a:r>
              <a:rPr lang="en-US" sz="3200" smtClean="0">
                <a:solidFill>
                  <a:srgbClr val="FF0000"/>
                </a:solidFill>
                <a:latin typeface="+mj-lt"/>
              </a:rPr>
              <a:t> </a:t>
            </a:r>
            <a:r>
              <a:rPr lang="en-US" sz="3200" smtClean="0">
                <a:latin typeface="Times New Roman" pitchFamily="18" charset="0"/>
                <a:cs typeface="Times New Roman" pitchFamily="18" charset="0"/>
              </a:rPr>
              <a:t>gồm những dụng cụ bảo vệ , các phần tử liên quan, và sơ đồ điều khiển điện. </a:t>
            </a:r>
          </a:p>
          <a:p>
            <a:pPr marL="457200" indent="-457200">
              <a:lnSpc>
                <a:spcPct val="150000"/>
              </a:lnSpc>
              <a:buFontTx/>
              <a:buChar char="-"/>
            </a:pPr>
            <a:r>
              <a:rPr lang="en-US" sz="3200" smtClean="0">
                <a:latin typeface="Times New Roman" pitchFamily="18" charset="0"/>
                <a:cs typeface="Times New Roman" pitchFamily="18" charset="0"/>
              </a:rPr>
              <a:t>Tín hiệu xử lý của </a:t>
            </a:r>
            <a:r>
              <a:rPr lang="vi-VN" sz="3200">
                <a:latin typeface="Times New Roman" pitchFamily="18" charset="0"/>
                <a:cs typeface="Times New Roman" pitchFamily="18" charset="0"/>
              </a:rPr>
              <a:t>Hệ thống bảo vệ </a:t>
            </a:r>
            <a:r>
              <a:rPr lang="en-US" sz="3200" smtClean="0">
                <a:latin typeface="Times New Roman" pitchFamily="18" charset="0"/>
                <a:cs typeface="Times New Roman" pitchFamily="18" charset="0"/>
              </a:rPr>
              <a:t>được truyền về </a:t>
            </a:r>
            <a:r>
              <a:rPr lang="vi-VN" sz="3200">
                <a:latin typeface="Times New Roman" pitchFamily="18" charset="0"/>
                <a:cs typeface="Times New Roman" pitchFamily="18" charset="0"/>
              </a:rPr>
              <a:t>Hệ thống </a:t>
            </a:r>
            <a:r>
              <a:rPr lang="en-US" sz="3200">
                <a:latin typeface="Times New Roman" pitchFamily="18" charset="0"/>
                <a:cs typeface="Times New Roman" pitchFamily="18" charset="0"/>
              </a:rPr>
              <a:t>điều khiển </a:t>
            </a:r>
            <a:r>
              <a:rPr lang="en-US" sz="3200" smtClean="0">
                <a:latin typeface="Times New Roman" pitchFamily="18" charset="0"/>
                <a:cs typeface="Times New Roman" pitchFamily="18" charset="0"/>
              </a:rPr>
              <a:t>của máy lạnh để bảo vệ hoặc dừng hệ thống</a:t>
            </a:r>
            <a:endParaRPr lang="vi-VN" sz="3200">
              <a:latin typeface="Times New Roman" pitchFamily="18" charset="0"/>
              <a:cs typeface="Times New Roman" pitchFamily="18" charset="0"/>
            </a:endParaRPr>
          </a:p>
        </p:txBody>
      </p:sp>
      <p:sp>
        <p:nvSpPr>
          <p:cNvPr id="9" name="Rectangle 2"/>
          <p:cNvSpPr>
            <a:spLocks noChangeArrowheads="1"/>
          </p:cNvSpPr>
          <p:nvPr/>
        </p:nvSpPr>
        <p:spPr bwMode="auto">
          <a:xfrm>
            <a:off x="994610" y="979576"/>
            <a:ext cx="11197389" cy="94252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4.3.</a:t>
            </a:r>
            <a:r>
              <a:rPr lang="en-US" altLang="en-US" sz="3600" b="1" smtClean="0">
                <a:solidFill>
                  <a:srgbClr val="FF0000"/>
                </a:solidFill>
                <a:latin typeface="Times New Roman" pitchFamily="18" charset="0"/>
                <a:cs typeface="Times New Roman" pitchFamily="18" charset="0"/>
              </a:rPr>
              <a:t>     </a:t>
            </a:r>
            <a:r>
              <a:rPr lang="vi-VN" altLang="en-US" sz="3600" b="1" smtClean="0">
                <a:solidFill>
                  <a:srgbClr val="FF0000"/>
                </a:solidFill>
                <a:latin typeface="Times New Roman" pitchFamily="18" charset="0"/>
                <a:cs typeface="Times New Roman" pitchFamily="18" charset="0"/>
              </a:rPr>
              <a:t>BẢO VỆ THIẾT BỊ BAY HƠI</a:t>
            </a:r>
            <a:endParaRPr lang="vi-VN" altLang="en-US" sz="3600" b="1">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46945215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3" name="Rectangle 2"/>
          <p:cNvSpPr/>
          <p:nvPr/>
        </p:nvSpPr>
        <p:spPr>
          <a:xfrm>
            <a:off x="1909012" y="2796419"/>
            <a:ext cx="8590064" cy="3554819"/>
          </a:xfrm>
          <a:prstGeom prst="rect">
            <a:avLst/>
          </a:prstGeom>
          <a:solidFill>
            <a:schemeClr val="accent2">
              <a:lumMod val="40000"/>
              <a:lumOff val="60000"/>
            </a:schemeClr>
          </a:solidFill>
          <a:ln w="57150">
            <a:solidFill>
              <a:schemeClr val="accent1"/>
            </a:solidFill>
          </a:ln>
        </p:spPr>
        <p:txBody>
          <a:bodyPr wrap="square">
            <a:spAutoFit/>
          </a:bodyPr>
          <a:lstStyle/>
          <a:p>
            <a:pPr marL="457200" indent="-457200">
              <a:lnSpc>
                <a:spcPct val="150000"/>
              </a:lnSpc>
              <a:buFontTx/>
              <a:buChar char="-"/>
            </a:pPr>
            <a:r>
              <a:rPr lang="vi-VN" sz="3000" smtClean="0">
                <a:latin typeface="+mj-lt"/>
              </a:rPr>
              <a:t> </a:t>
            </a:r>
            <a:r>
              <a:rPr lang="vi-VN" sz="3000">
                <a:latin typeface="+mj-lt"/>
              </a:rPr>
              <a:t>Bình bay hơi làm lạnh chất tải lạnh (nước, nước </a:t>
            </a:r>
            <a:r>
              <a:rPr lang="en-US" sz="3000" smtClean="0">
                <a:latin typeface="Times New Roman" panose="02020603050405020304" pitchFamily="18" charset="0"/>
                <a:cs typeface="Times New Roman" panose="02020603050405020304" pitchFamily="18" charset="0"/>
              </a:rPr>
              <a:t>m</a:t>
            </a:r>
            <a:r>
              <a:rPr lang="vi-VN" sz="3000" smtClean="0">
                <a:latin typeface="+mj-lt"/>
              </a:rPr>
              <a:t>uối</a:t>
            </a:r>
            <a:r>
              <a:rPr lang="vi-VN" sz="3000">
                <a:latin typeface="+mj-lt"/>
              </a:rPr>
              <a:t>) có môi chất lạnh sôi ngoài ống là loại ống </a:t>
            </a:r>
            <a:r>
              <a:rPr lang="en-US" sz="3000" smtClean="0">
                <a:latin typeface="Times New Roman" panose="02020603050405020304" pitchFamily="18" charset="0"/>
                <a:cs typeface="Times New Roman" panose="02020603050405020304" pitchFamily="18" charset="0"/>
              </a:rPr>
              <a:t>ch</a:t>
            </a:r>
            <a:r>
              <a:rPr lang="vi-VN" sz="3000" smtClean="0">
                <a:latin typeface="+mj-lt"/>
              </a:rPr>
              <a:t>ùm</a:t>
            </a:r>
            <a:r>
              <a:rPr lang="vi-VN" sz="3000">
                <a:latin typeface="+mj-lt"/>
              </a:rPr>
              <a:t>, chất tải lạnh đi trong ống trao đổi nhiệt. Đối với bình NH3 thường dùng ống trơn, đường kính từ 25mm → 30mm. </a:t>
            </a:r>
          </a:p>
        </p:txBody>
      </p:sp>
      <p:sp>
        <p:nvSpPr>
          <p:cNvPr id="9" name="Rectangle 2"/>
          <p:cNvSpPr>
            <a:spLocks noChangeArrowheads="1"/>
          </p:cNvSpPr>
          <p:nvPr/>
        </p:nvSpPr>
        <p:spPr bwMode="auto">
          <a:xfrm>
            <a:off x="994610" y="887110"/>
            <a:ext cx="11197389" cy="699933"/>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2800" b="1" smtClean="0">
                <a:solidFill>
                  <a:srgbClr val="FF0000"/>
                </a:solidFill>
                <a:latin typeface="Times New Roman" pitchFamily="18" charset="0"/>
                <a:cs typeface="Times New Roman" pitchFamily="18" charset="0"/>
              </a:rPr>
              <a:t>4.3.</a:t>
            </a:r>
            <a:r>
              <a:rPr lang="en-US" altLang="en-US" sz="2800" b="1" smtClean="0">
                <a:solidFill>
                  <a:srgbClr val="FF0000"/>
                </a:solidFill>
                <a:latin typeface="Times New Roman" pitchFamily="18" charset="0"/>
                <a:cs typeface="Times New Roman" pitchFamily="18" charset="0"/>
              </a:rPr>
              <a:t>     </a:t>
            </a:r>
            <a:r>
              <a:rPr lang="vi-VN" altLang="en-US" sz="2800" b="1" smtClean="0">
                <a:solidFill>
                  <a:srgbClr val="FF0000"/>
                </a:solidFill>
                <a:latin typeface="Times New Roman" pitchFamily="18" charset="0"/>
                <a:cs typeface="Times New Roman" pitchFamily="18" charset="0"/>
              </a:rPr>
              <a:t>BẢO VỆ THIẾT BỊ BAY HƠI</a:t>
            </a:r>
            <a:endParaRPr lang="vi-VN" altLang="en-US" sz="2800" b="1">
              <a:solidFill>
                <a:srgbClr val="FF0000"/>
              </a:solidFill>
              <a:latin typeface="Times New Roman" pitchFamily="18" charset="0"/>
              <a:cs typeface="Times New Roman" pitchFamily="18" charset="0"/>
            </a:endParaRPr>
          </a:p>
        </p:txBody>
      </p:sp>
      <p:sp>
        <p:nvSpPr>
          <p:cNvPr id="10" name="Rectangle 2"/>
          <p:cNvSpPr>
            <a:spLocks noChangeArrowheads="1"/>
          </p:cNvSpPr>
          <p:nvPr/>
        </p:nvSpPr>
        <p:spPr bwMode="auto">
          <a:xfrm>
            <a:off x="994611" y="1479771"/>
            <a:ext cx="11197389" cy="667532"/>
          </a:xfrm>
          <a:prstGeom prst="rect">
            <a:avLst/>
          </a:prstGeom>
          <a:solidFill>
            <a:srgbClr val="00B0F0"/>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smtClean="0">
                <a:solidFill>
                  <a:schemeClr val="accent4">
                    <a:lumMod val="75000"/>
                  </a:schemeClr>
                </a:solidFill>
                <a:latin typeface="Times New Roman" pitchFamily="18" charset="0"/>
                <a:cs typeface="Times New Roman" pitchFamily="18" charset="0"/>
              </a:rPr>
              <a:t>  </a:t>
            </a:r>
            <a:r>
              <a:rPr lang="vi-VN" altLang="en-US" sz="2800" b="1" smtClean="0">
                <a:solidFill>
                  <a:schemeClr val="accent4">
                    <a:lumMod val="75000"/>
                  </a:schemeClr>
                </a:solidFill>
                <a:latin typeface="Times New Roman" pitchFamily="18" charset="0"/>
                <a:cs typeface="Times New Roman" pitchFamily="18" charset="0"/>
              </a:rPr>
              <a:t>BẢO VỆ THIẾT BỊ BAY HƠI</a:t>
            </a:r>
            <a:r>
              <a:rPr lang="en-US" altLang="en-US" sz="2800" b="1" smtClean="0">
                <a:solidFill>
                  <a:schemeClr val="accent4">
                    <a:lumMod val="75000"/>
                  </a:schemeClr>
                </a:solidFill>
                <a:latin typeface="Times New Roman" pitchFamily="18" charset="0"/>
                <a:cs typeface="Times New Roman" pitchFamily="18" charset="0"/>
              </a:rPr>
              <a:t> KHÔNG BỊ TRÀN LỎNG</a:t>
            </a:r>
            <a:endParaRPr lang="vi-VN" altLang="en-US" sz="2800" b="1">
              <a:solidFill>
                <a:schemeClr val="accent4">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391166359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10</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3" name="Rectangle 2"/>
          <p:cNvSpPr/>
          <p:nvPr/>
        </p:nvSpPr>
        <p:spPr>
          <a:xfrm>
            <a:off x="2406895" y="2664548"/>
            <a:ext cx="7378209" cy="3554819"/>
          </a:xfrm>
          <a:prstGeom prst="rect">
            <a:avLst/>
          </a:prstGeom>
          <a:solidFill>
            <a:schemeClr val="accent2">
              <a:lumMod val="40000"/>
              <a:lumOff val="60000"/>
            </a:schemeClr>
          </a:solidFill>
          <a:ln w="57150">
            <a:solidFill>
              <a:schemeClr val="accent1"/>
            </a:solidFill>
          </a:ln>
        </p:spPr>
        <p:txBody>
          <a:bodyPr wrap="square">
            <a:spAutoFit/>
          </a:bodyPr>
          <a:lstStyle/>
          <a:p>
            <a:pPr marL="457200" indent="-457200">
              <a:lnSpc>
                <a:spcPct val="150000"/>
              </a:lnSpc>
              <a:buFontTx/>
              <a:buChar char="-"/>
            </a:pPr>
            <a:r>
              <a:rPr lang="vi-VN" sz="3000" smtClean="0">
                <a:latin typeface="+mj-lt"/>
              </a:rPr>
              <a:t>Phương </a:t>
            </a:r>
            <a:r>
              <a:rPr lang="vi-VN" sz="3000">
                <a:latin typeface="+mj-lt"/>
              </a:rPr>
              <a:t>pháp cấp lỏng theo kiểu ngập. Về nguyên tắc cấp lỏng cho dàn bay hơi càng đầy thì hiệu quả trao đổi nhiệt càng lớn nhưng tuyệt đối không được làm tràn lỏng gây sự cố nghiêm trọng cho MN.</a:t>
            </a:r>
          </a:p>
        </p:txBody>
      </p:sp>
      <p:sp>
        <p:nvSpPr>
          <p:cNvPr id="9" name="Rectangle 2"/>
          <p:cNvSpPr>
            <a:spLocks noChangeArrowheads="1"/>
          </p:cNvSpPr>
          <p:nvPr/>
        </p:nvSpPr>
        <p:spPr bwMode="auto">
          <a:xfrm>
            <a:off x="994610" y="887110"/>
            <a:ext cx="11197389" cy="699933"/>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2800" b="1" smtClean="0">
                <a:solidFill>
                  <a:srgbClr val="FF0000"/>
                </a:solidFill>
                <a:latin typeface="Times New Roman" pitchFamily="18" charset="0"/>
                <a:cs typeface="Times New Roman" pitchFamily="18" charset="0"/>
              </a:rPr>
              <a:t>4.3.</a:t>
            </a:r>
            <a:r>
              <a:rPr lang="en-US" altLang="en-US" sz="2800" b="1" smtClean="0">
                <a:solidFill>
                  <a:srgbClr val="FF0000"/>
                </a:solidFill>
                <a:latin typeface="Times New Roman" pitchFamily="18" charset="0"/>
                <a:cs typeface="Times New Roman" pitchFamily="18" charset="0"/>
              </a:rPr>
              <a:t>     </a:t>
            </a:r>
            <a:r>
              <a:rPr lang="vi-VN" altLang="en-US" sz="2800" b="1" smtClean="0">
                <a:solidFill>
                  <a:srgbClr val="FF0000"/>
                </a:solidFill>
                <a:latin typeface="Times New Roman" pitchFamily="18" charset="0"/>
                <a:cs typeface="Times New Roman" pitchFamily="18" charset="0"/>
              </a:rPr>
              <a:t>BẢO VỆ THIẾT BỊ BAY HƠI</a:t>
            </a:r>
            <a:endParaRPr lang="vi-VN" altLang="en-US" sz="2800" b="1">
              <a:solidFill>
                <a:srgbClr val="FF0000"/>
              </a:solidFill>
              <a:latin typeface="Times New Roman" pitchFamily="18" charset="0"/>
              <a:cs typeface="Times New Roman" pitchFamily="18" charset="0"/>
            </a:endParaRPr>
          </a:p>
        </p:txBody>
      </p:sp>
      <p:sp>
        <p:nvSpPr>
          <p:cNvPr id="10" name="Rectangle 2"/>
          <p:cNvSpPr>
            <a:spLocks noChangeArrowheads="1"/>
          </p:cNvSpPr>
          <p:nvPr/>
        </p:nvSpPr>
        <p:spPr bwMode="auto">
          <a:xfrm>
            <a:off x="994611" y="1479771"/>
            <a:ext cx="11197389" cy="667532"/>
          </a:xfrm>
          <a:prstGeom prst="rect">
            <a:avLst/>
          </a:prstGeom>
          <a:solidFill>
            <a:srgbClr val="00B0F0"/>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smtClean="0">
                <a:solidFill>
                  <a:schemeClr val="accent4">
                    <a:lumMod val="75000"/>
                  </a:schemeClr>
                </a:solidFill>
                <a:latin typeface="Times New Roman" pitchFamily="18" charset="0"/>
                <a:cs typeface="Times New Roman" pitchFamily="18" charset="0"/>
              </a:rPr>
              <a:t>  </a:t>
            </a:r>
            <a:r>
              <a:rPr lang="vi-VN" altLang="en-US" sz="2800" b="1" smtClean="0">
                <a:solidFill>
                  <a:schemeClr val="accent4">
                    <a:lumMod val="75000"/>
                  </a:schemeClr>
                </a:solidFill>
                <a:latin typeface="Times New Roman" pitchFamily="18" charset="0"/>
                <a:cs typeface="Times New Roman" pitchFamily="18" charset="0"/>
              </a:rPr>
              <a:t>BẢO VỆ THIẾT BỊ BAY HƠI</a:t>
            </a:r>
            <a:r>
              <a:rPr lang="en-US" altLang="en-US" sz="2800" b="1" smtClean="0">
                <a:solidFill>
                  <a:schemeClr val="accent4">
                    <a:lumMod val="75000"/>
                  </a:schemeClr>
                </a:solidFill>
                <a:latin typeface="Times New Roman" pitchFamily="18" charset="0"/>
                <a:cs typeface="Times New Roman" pitchFamily="18" charset="0"/>
              </a:rPr>
              <a:t> KHÔNG BỊ TRÀN LỎNG</a:t>
            </a:r>
            <a:endParaRPr lang="vi-VN" altLang="en-US" sz="2800" b="1">
              <a:solidFill>
                <a:schemeClr val="accent4">
                  <a:lumMod val="75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234918186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11</a:t>
            </a:fld>
            <a:endParaRPr lang="en-US" sz="1400" b="1" dirty="0">
              <a:solidFill>
                <a:srgbClr val="FF0000"/>
              </a:solidFill>
            </a:endParaRPr>
          </a:p>
        </p:txBody>
      </p:sp>
      <p:pic>
        <p:nvPicPr>
          <p:cNvPr id="4" name="Picture 3" descr="b"/>
          <p:cNvPicPr/>
          <p:nvPr/>
        </p:nvPicPr>
        <p:blipFill>
          <a:blip r:embed="rId3">
            <a:extLst>
              <a:ext uri="{28A0092B-C50C-407E-A947-70E740481C1C}">
                <a14:useLocalDpi xmlns:a14="http://schemas.microsoft.com/office/drawing/2010/main" val="0"/>
              </a:ext>
            </a:extLst>
          </a:blip>
          <a:srcRect/>
          <a:stretch>
            <a:fillRect/>
          </a:stretch>
        </p:blipFill>
        <p:spPr bwMode="auto">
          <a:xfrm>
            <a:off x="0" y="712365"/>
            <a:ext cx="12192000" cy="6145636"/>
          </a:xfrm>
          <a:prstGeom prst="rect">
            <a:avLst/>
          </a:prstGeom>
          <a:noFill/>
          <a:ln>
            <a:noFill/>
          </a:ln>
        </p:spPr>
      </p:pic>
      <p:sp>
        <p:nvSpPr>
          <p:cNvPr id="5" name="Rectangle 4"/>
          <p:cNvSpPr/>
          <p:nvPr/>
        </p:nvSpPr>
        <p:spPr>
          <a:xfrm>
            <a:off x="1956391" y="0"/>
            <a:ext cx="9076524" cy="584775"/>
          </a:xfrm>
          <a:prstGeom prst="rect">
            <a:avLst/>
          </a:prstGeom>
          <a:solidFill>
            <a:schemeClr val="accent2">
              <a:lumMod val="60000"/>
              <a:lumOff val="40000"/>
            </a:schemeClr>
          </a:solidFill>
        </p:spPr>
        <p:txBody>
          <a:bodyPr wrap="none">
            <a:spAutoFit/>
          </a:bodyPr>
          <a:lstStyle/>
          <a:p>
            <a:r>
              <a:rPr lang="vi-VN" sz="3200">
                <a:solidFill>
                  <a:srgbClr val="0070C0"/>
                </a:solidFill>
              </a:rPr>
              <a:t>4.3.1 Sơ đồ bảo vệ tràn lỏng ở bình bay hơi NH3</a:t>
            </a:r>
          </a:p>
        </p:txBody>
      </p:sp>
      <p:sp>
        <p:nvSpPr>
          <p:cNvPr id="6" name="Rectangle 5"/>
          <p:cNvSpPr/>
          <p:nvPr/>
        </p:nvSpPr>
        <p:spPr>
          <a:xfrm>
            <a:off x="7936684" y="747089"/>
            <a:ext cx="4205160" cy="4832092"/>
          </a:xfrm>
          <a:prstGeom prst="rect">
            <a:avLst/>
          </a:prstGeom>
          <a:solidFill>
            <a:schemeClr val="bg1">
              <a:lumMod val="95000"/>
            </a:schemeClr>
          </a:solidFill>
          <a:ln w="28575">
            <a:noFill/>
          </a:ln>
        </p:spPr>
        <p:txBody>
          <a:bodyPr wrap="square">
            <a:spAutoFit/>
          </a:bodyPr>
          <a:lstStyle/>
          <a:p>
            <a:pPr>
              <a:spcAft>
                <a:spcPts val="0"/>
              </a:spcAft>
            </a:pPr>
            <a:endParaRPr lang="en-US" sz="2800" smtClean="0">
              <a:latin typeface="Times New Roman" panose="02020603050405020304" pitchFamily="18" charset="0"/>
              <a:ea typeface="Times New Roman" panose="02020603050405020304" pitchFamily="18" charset="0"/>
            </a:endParaRPr>
          </a:p>
          <a:p>
            <a:pPr>
              <a:spcAft>
                <a:spcPts val="0"/>
              </a:spcAft>
            </a:pPr>
            <a:r>
              <a:rPr lang="vi-VN" sz="2800" smtClean="0">
                <a:latin typeface="Times New Roman" panose="02020603050405020304" pitchFamily="18" charset="0"/>
                <a:ea typeface="Times New Roman" panose="02020603050405020304" pitchFamily="18" charset="0"/>
              </a:rPr>
              <a:t>1- </a:t>
            </a:r>
            <a:r>
              <a:rPr lang="en-US" sz="2800" smtClean="0">
                <a:latin typeface="Times New Roman" panose="02020603050405020304" pitchFamily="18" charset="0"/>
                <a:ea typeface="Times New Roman" panose="02020603050405020304" pitchFamily="18" charset="0"/>
              </a:rPr>
              <a:t>Van điện từ </a:t>
            </a:r>
            <a:r>
              <a:rPr lang="en-US" sz="2800" smtClean="0">
                <a:latin typeface="Times New Roman" panose="02020603050405020304" pitchFamily="18" charset="0"/>
                <a:ea typeface="Times New Roman" panose="02020603050405020304" pitchFamily="18" charset="0"/>
              </a:rPr>
              <a:t>;</a:t>
            </a:r>
          </a:p>
          <a:p>
            <a:pPr>
              <a:spcAft>
                <a:spcPts val="0"/>
              </a:spcAft>
            </a:pPr>
            <a:r>
              <a:rPr lang="vi-VN" sz="2800" smtClean="0">
                <a:latin typeface="Times New Roman" panose="02020603050405020304" pitchFamily="18" charset="0"/>
                <a:ea typeface="Times New Roman" panose="02020603050405020304" pitchFamily="18" charset="0"/>
              </a:rPr>
              <a:t>2- </a:t>
            </a:r>
            <a:r>
              <a:rPr lang="en-US" sz="2800" smtClean="0">
                <a:latin typeface="Times New Roman" panose="02020603050405020304" pitchFamily="18" charset="0"/>
                <a:ea typeface="Times New Roman" panose="02020603050405020304" pitchFamily="18" charset="0"/>
              </a:rPr>
              <a:t>Rơ le mức lỏng </a:t>
            </a:r>
            <a:r>
              <a:rPr lang="vi-VN" sz="2800" smtClean="0">
                <a:latin typeface="Times New Roman" panose="02020603050405020304" pitchFamily="18" charset="0"/>
                <a:ea typeface="Times New Roman" panose="02020603050405020304" pitchFamily="18" charset="0"/>
              </a:rPr>
              <a:t>;</a:t>
            </a:r>
            <a:endParaRPr lang="en-US" sz="2800" smtClean="0">
              <a:latin typeface="Times New Roman" panose="02020603050405020304" pitchFamily="18" charset="0"/>
              <a:ea typeface="Times New Roman" panose="02020603050405020304" pitchFamily="18" charset="0"/>
            </a:endParaRPr>
          </a:p>
          <a:p>
            <a:pPr>
              <a:spcAft>
                <a:spcPts val="0"/>
              </a:spcAft>
            </a:pPr>
            <a:r>
              <a:rPr lang="vi-VN" sz="2800" smtClean="0">
                <a:latin typeface="Times New Roman" panose="02020603050405020304" pitchFamily="18" charset="0"/>
                <a:ea typeface="Times New Roman" panose="02020603050405020304" pitchFamily="18" charset="0"/>
              </a:rPr>
              <a:t>3- </a:t>
            </a:r>
            <a:r>
              <a:rPr lang="en-US" sz="2800" smtClean="0">
                <a:latin typeface="Times New Roman" panose="02020603050405020304" pitchFamily="18" charset="0"/>
                <a:ea typeface="Times New Roman" panose="02020603050405020304" pitchFamily="18" charset="0"/>
              </a:rPr>
              <a:t>Đường cân bằng hơi </a:t>
            </a:r>
            <a:r>
              <a:rPr lang="vi-VN" sz="2800" smtClean="0">
                <a:latin typeface="Times New Roman" panose="02020603050405020304" pitchFamily="18" charset="0"/>
                <a:ea typeface="Times New Roman" panose="02020603050405020304" pitchFamily="18" charset="0"/>
              </a:rPr>
              <a:t>;</a:t>
            </a:r>
            <a:endParaRPr lang="en-US" sz="2800" smtClean="0">
              <a:latin typeface="Times New Roman" panose="02020603050405020304" pitchFamily="18" charset="0"/>
              <a:ea typeface="Times New Roman" panose="02020603050405020304" pitchFamily="18" charset="0"/>
            </a:endParaRPr>
          </a:p>
          <a:p>
            <a:pPr>
              <a:spcAft>
                <a:spcPts val="0"/>
              </a:spcAft>
            </a:pPr>
            <a:r>
              <a:rPr lang="vi-VN" sz="2800" smtClean="0">
                <a:latin typeface="Times New Roman" panose="02020603050405020304" pitchFamily="18" charset="0"/>
                <a:ea typeface="Times New Roman" panose="02020603050405020304" pitchFamily="18" charset="0"/>
              </a:rPr>
              <a:t>4- </a:t>
            </a:r>
            <a:r>
              <a:rPr lang="en-US" sz="2800" smtClean="0">
                <a:latin typeface="Times New Roman" panose="02020603050405020304" pitchFamily="18" charset="0"/>
                <a:ea typeface="Times New Roman" panose="02020603050405020304" pitchFamily="18" charset="0"/>
              </a:rPr>
              <a:t>Ống trao đổi nhiệt </a:t>
            </a:r>
            <a:r>
              <a:rPr lang="vi-VN" sz="2800" smtClean="0">
                <a:latin typeface="Times New Roman" panose="02020603050405020304" pitchFamily="18" charset="0"/>
                <a:ea typeface="Times New Roman" panose="02020603050405020304" pitchFamily="18" charset="0"/>
              </a:rPr>
              <a:t>; </a:t>
            </a:r>
            <a:endParaRPr lang="en-US" sz="2800" smtClean="0">
              <a:latin typeface="Times New Roman" panose="02020603050405020304" pitchFamily="18" charset="0"/>
              <a:ea typeface="Times New Roman" panose="02020603050405020304" pitchFamily="18" charset="0"/>
            </a:endParaRPr>
          </a:p>
          <a:p>
            <a:pPr>
              <a:spcAft>
                <a:spcPts val="0"/>
              </a:spcAft>
            </a:pPr>
            <a:r>
              <a:rPr lang="vi-VN" sz="2800" smtClean="0">
                <a:latin typeface="Times New Roman" panose="02020603050405020304" pitchFamily="18" charset="0"/>
                <a:ea typeface="Times New Roman" panose="02020603050405020304" pitchFamily="18" charset="0"/>
              </a:rPr>
              <a:t>5- </a:t>
            </a:r>
            <a:r>
              <a:rPr lang="en-US" sz="2800" smtClean="0">
                <a:latin typeface="Times New Roman" panose="02020603050405020304" pitchFamily="18" charset="0"/>
                <a:ea typeface="Times New Roman" panose="02020603050405020304" pitchFamily="18" charset="0"/>
              </a:rPr>
              <a:t>Van tiết lưu tay </a:t>
            </a:r>
            <a:r>
              <a:rPr lang="en-US" sz="2800" smtClean="0">
                <a:latin typeface="Times New Roman" panose="02020603050405020304" pitchFamily="18" charset="0"/>
                <a:ea typeface="Times New Roman" panose="02020603050405020304" pitchFamily="18" charset="0"/>
              </a:rPr>
              <a:t>;     </a:t>
            </a:r>
            <a:r>
              <a:rPr lang="en-US" sz="2800" smtClean="0">
                <a:latin typeface="Times New Roman" panose="02020603050405020304" pitchFamily="18" charset="0"/>
                <a:ea typeface="Times New Roman" panose="02020603050405020304" pitchFamily="18" charset="0"/>
              </a:rPr>
              <a:t>		</a:t>
            </a:r>
            <a:endParaRPr lang="en-US" sz="2800" smtClean="0">
              <a:latin typeface="Times New Roman" panose="02020603050405020304" pitchFamily="18" charset="0"/>
              <a:ea typeface="Times New Roman" panose="02020603050405020304" pitchFamily="18" charset="0"/>
            </a:endParaRPr>
          </a:p>
          <a:p>
            <a:pPr>
              <a:spcAft>
                <a:spcPts val="0"/>
              </a:spcAft>
            </a:pPr>
            <a:r>
              <a:rPr lang="vi-VN" sz="2800" smtClean="0">
                <a:latin typeface="Times New Roman" panose="02020603050405020304" pitchFamily="18" charset="0"/>
                <a:ea typeface="Times New Roman" panose="02020603050405020304" pitchFamily="18" charset="0"/>
              </a:rPr>
              <a:t>6- </a:t>
            </a:r>
            <a:r>
              <a:rPr lang="en-US" sz="2800">
                <a:latin typeface="Times New Roman" panose="02020603050405020304" pitchFamily="18" charset="0"/>
                <a:ea typeface="Times New Roman" panose="02020603050405020304" pitchFamily="18" charset="0"/>
              </a:rPr>
              <a:t>Đường cân bằng </a:t>
            </a:r>
            <a:r>
              <a:rPr lang="en-US" sz="2800" smtClean="0">
                <a:latin typeface="Times New Roman" panose="02020603050405020304" pitchFamily="18" charset="0"/>
                <a:ea typeface="Times New Roman" panose="02020603050405020304" pitchFamily="18" charset="0"/>
              </a:rPr>
              <a:t>lỏng </a:t>
            </a:r>
            <a:r>
              <a:rPr lang="vi-VN" sz="2800" smtClean="0">
                <a:latin typeface="Times New Roman" panose="02020603050405020304" pitchFamily="18" charset="0"/>
                <a:ea typeface="Times New Roman" panose="02020603050405020304" pitchFamily="18" charset="0"/>
              </a:rPr>
              <a:t>;</a:t>
            </a:r>
            <a:endParaRPr lang="en-US" sz="2800" smtClean="0">
              <a:latin typeface="Times New Roman" panose="02020603050405020304" pitchFamily="18" charset="0"/>
              <a:ea typeface="Times New Roman" panose="02020603050405020304" pitchFamily="18" charset="0"/>
            </a:endParaRPr>
          </a:p>
          <a:p>
            <a:pPr>
              <a:spcAft>
                <a:spcPts val="0"/>
              </a:spcAft>
            </a:pPr>
            <a:r>
              <a:rPr lang="vi-VN" sz="2800" smtClean="0">
                <a:latin typeface="Times New Roman" panose="02020603050405020304" pitchFamily="18" charset="0"/>
                <a:ea typeface="Times New Roman" panose="02020603050405020304" pitchFamily="18" charset="0"/>
              </a:rPr>
              <a:t>7- </a:t>
            </a:r>
            <a:r>
              <a:rPr lang="en-US" sz="2800" smtClean="0">
                <a:latin typeface="Times New Roman" panose="02020603050405020304" pitchFamily="18" charset="0"/>
                <a:ea typeface="Times New Roman" panose="02020603050405020304" pitchFamily="18" charset="0"/>
              </a:rPr>
              <a:t>Bình đo mức lỏng </a:t>
            </a:r>
            <a:r>
              <a:rPr lang="vi-VN" sz="2800" smtClean="0">
                <a:latin typeface="Times New Roman" panose="02020603050405020304" pitchFamily="18" charset="0"/>
                <a:ea typeface="Times New Roman" panose="02020603050405020304" pitchFamily="18" charset="0"/>
              </a:rPr>
              <a:t>;</a:t>
            </a:r>
            <a:endParaRPr lang="en-US" sz="2800" smtClean="0">
              <a:latin typeface="Times New Roman" panose="02020603050405020304" pitchFamily="18" charset="0"/>
              <a:ea typeface="Times New Roman" panose="02020603050405020304" pitchFamily="18" charset="0"/>
            </a:endParaRPr>
          </a:p>
          <a:p>
            <a:pPr>
              <a:spcAft>
                <a:spcPts val="0"/>
              </a:spcAft>
            </a:pPr>
            <a:r>
              <a:rPr lang="vi-VN" sz="2800" smtClean="0">
                <a:latin typeface="Times New Roman" panose="02020603050405020304" pitchFamily="18" charset="0"/>
                <a:ea typeface="Times New Roman" panose="02020603050405020304" pitchFamily="18" charset="0"/>
              </a:rPr>
              <a:t>8-</a:t>
            </a:r>
            <a:r>
              <a:rPr lang="en-US" sz="2800" smtClean="0">
                <a:latin typeface="Times New Roman" panose="02020603050405020304" pitchFamily="18" charset="0"/>
                <a:ea typeface="Times New Roman" panose="02020603050405020304" pitchFamily="18" charset="0"/>
              </a:rPr>
              <a:t> Rơ </a:t>
            </a:r>
            <a:r>
              <a:rPr lang="en-US" sz="2800" smtClean="0">
                <a:latin typeface="Times New Roman" panose="02020603050405020304" pitchFamily="18" charset="0"/>
                <a:ea typeface="Times New Roman" panose="02020603050405020304" pitchFamily="18" charset="0"/>
              </a:rPr>
              <a:t>le bảo vệ</a:t>
            </a:r>
            <a:r>
              <a:rPr lang="vi-VN" sz="2800" smtClean="0">
                <a:latin typeface="Times New Roman" panose="02020603050405020304" pitchFamily="18" charset="0"/>
                <a:ea typeface="Times New Roman" panose="02020603050405020304" pitchFamily="18" charset="0"/>
              </a:rPr>
              <a:t> </a:t>
            </a:r>
            <a:r>
              <a:rPr lang="en-US" sz="2800">
                <a:latin typeface="Times New Roman" panose="02020603050405020304" pitchFamily="18" charset="0"/>
                <a:ea typeface="Times New Roman" panose="02020603050405020304" pitchFamily="18" charset="0"/>
              </a:rPr>
              <a:t>mức lỏng </a:t>
            </a:r>
            <a:r>
              <a:rPr lang="vi-VN" sz="2800" smtClean="0">
                <a:latin typeface="Times New Roman" panose="02020603050405020304" pitchFamily="18" charset="0"/>
                <a:ea typeface="Times New Roman" panose="02020603050405020304" pitchFamily="18" charset="0"/>
              </a:rPr>
              <a:t>;</a:t>
            </a:r>
            <a:endParaRPr lang="en-US" sz="2800" smtClean="0">
              <a:latin typeface="Times New Roman" panose="02020603050405020304" pitchFamily="18" charset="0"/>
              <a:ea typeface="Times New Roman" panose="02020603050405020304" pitchFamily="18" charset="0"/>
            </a:endParaRPr>
          </a:p>
          <a:p>
            <a:pPr>
              <a:spcAft>
                <a:spcPts val="0"/>
              </a:spcAft>
            </a:pPr>
            <a:r>
              <a:rPr lang="vi-VN" sz="2800" smtClean="0">
                <a:latin typeface="Times New Roman" panose="02020603050405020304" pitchFamily="18" charset="0"/>
                <a:ea typeface="Times New Roman" panose="02020603050405020304" pitchFamily="18" charset="0"/>
              </a:rPr>
              <a:t>9</a:t>
            </a:r>
            <a:r>
              <a:rPr lang="en-US" sz="2800" smtClean="0">
                <a:latin typeface="Times New Roman" panose="02020603050405020304" pitchFamily="18" charset="0"/>
                <a:ea typeface="Times New Roman" panose="02020603050405020304" pitchFamily="18" charset="0"/>
              </a:rPr>
              <a:t> </a:t>
            </a:r>
            <a:r>
              <a:rPr lang="en-US" sz="2800" smtClean="0">
                <a:latin typeface="Times New Roman" panose="02020603050405020304" pitchFamily="18" charset="0"/>
                <a:ea typeface="Times New Roman" panose="02020603050405020304" pitchFamily="18" charset="0"/>
              </a:rPr>
              <a:t>, 10 , 11: van </a:t>
            </a:r>
            <a:r>
              <a:rPr lang="en-US" sz="2800" smtClean="0">
                <a:latin typeface="Times New Roman" panose="02020603050405020304" pitchFamily="18" charset="0"/>
                <a:ea typeface="Times New Roman" panose="02020603050405020304" pitchFamily="18" charset="0"/>
              </a:rPr>
              <a:t>chặn. </a:t>
            </a:r>
            <a:r>
              <a:rPr lang="vi-VN" sz="2800" smtClean="0">
                <a:latin typeface="Times New Roman" panose="02020603050405020304" pitchFamily="18" charset="0"/>
                <a:ea typeface="Times New Roman" panose="02020603050405020304" pitchFamily="18" charset="0"/>
              </a:rPr>
              <a:t>  </a:t>
            </a:r>
            <a:endParaRPr lang="en-US" sz="2800" smtClean="0">
              <a:latin typeface="Times New Roman" panose="02020603050405020304" pitchFamily="18" charset="0"/>
              <a:ea typeface="Times New Roman" panose="02020603050405020304" pitchFamily="18" charset="0"/>
            </a:endParaRPr>
          </a:p>
          <a:p>
            <a:pPr>
              <a:spcAft>
                <a:spcPts val="0"/>
              </a:spcAft>
            </a:pPr>
            <a:endParaRPr lang="en-US" sz="28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11556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12</a:t>
            </a:fld>
            <a:endParaRPr lang="en-US" sz="1400" b="1" dirty="0">
              <a:solidFill>
                <a:srgbClr val="FF0000"/>
              </a:solidFill>
            </a:endParaRPr>
          </a:p>
        </p:txBody>
      </p:sp>
      <p:sp>
        <p:nvSpPr>
          <p:cNvPr id="2" name="Rectangle 1"/>
          <p:cNvSpPr/>
          <p:nvPr/>
        </p:nvSpPr>
        <p:spPr>
          <a:xfrm>
            <a:off x="1445534" y="1781756"/>
            <a:ext cx="9502809" cy="4524315"/>
          </a:xfrm>
          <a:prstGeom prst="rect">
            <a:avLst/>
          </a:prstGeom>
          <a:ln w="28575">
            <a:solidFill>
              <a:schemeClr val="accent5">
                <a:lumMod val="50000"/>
              </a:schemeClr>
            </a:solidFill>
          </a:ln>
        </p:spPr>
        <p:txBody>
          <a:bodyPr wrap="square">
            <a:spAutoFit/>
          </a:bodyPr>
          <a:lstStyle/>
          <a:p>
            <a:pPr marL="457200" indent="-4572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Lỏng </a:t>
            </a:r>
            <a:r>
              <a:rPr lang="vi-VN" sz="3200">
                <a:latin typeface="Times New Roman" panose="02020603050405020304" pitchFamily="18" charset="0"/>
                <a:ea typeface="Times New Roman" panose="02020603050405020304" pitchFamily="18" charset="0"/>
              </a:rPr>
              <a:t>môi chất được cấp vào bình bay hơi qua van điện từ (1) ; van tiết lưu tay (5), </a:t>
            </a:r>
            <a:endParaRPr lang="en-US" sz="3200" smtClean="0">
              <a:latin typeface="Times New Roman" panose="02020603050405020304" pitchFamily="18" charset="0"/>
              <a:ea typeface="Times New Roman" panose="02020603050405020304" pitchFamily="18" charset="0"/>
            </a:endParaRPr>
          </a:p>
          <a:p>
            <a:pPr marL="457200" indent="-4572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tín </a:t>
            </a:r>
            <a:r>
              <a:rPr lang="vi-VN" sz="3200">
                <a:latin typeface="Times New Roman" panose="02020603050405020304" pitchFamily="18" charset="0"/>
                <a:ea typeface="Times New Roman" panose="02020603050405020304" pitchFamily="18" charset="0"/>
              </a:rPr>
              <a:t>hiệu đóng mở van điện từ được báo bởi relay LC1 (2) thông qua mức lỏng trong bình đo mức lỏng(7</a:t>
            </a:r>
            <a:r>
              <a:rPr lang="vi-VN" sz="3200" smtClean="0">
                <a:latin typeface="Times New Roman" panose="02020603050405020304" pitchFamily="18" charset="0"/>
                <a:ea typeface="Times New Roman" panose="02020603050405020304" pitchFamily="18" charset="0"/>
              </a:rPr>
              <a:t>).</a:t>
            </a:r>
            <a:endParaRPr lang="en-US" sz="3200" smtClean="0">
              <a:latin typeface="Times New Roman" panose="02020603050405020304" pitchFamily="18" charset="0"/>
              <a:ea typeface="Times New Roman" panose="02020603050405020304" pitchFamily="18" charset="0"/>
            </a:endParaRPr>
          </a:p>
          <a:p>
            <a:pPr marL="457200" indent="-4572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 </a:t>
            </a:r>
            <a:r>
              <a:rPr lang="vi-VN" sz="3200">
                <a:latin typeface="Times New Roman" panose="02020603050405020304" pitchFamily="18" charset="0"/>
                <a:ea typeface="Times New Roman" panose="02020603050405020304" pitchFamily="18" charset="0"/>
              </a:rPr>
              <a:t>Relay LC2 (8) được bố trí cao hơn LC1 một đoạn là </a:t>
            </a:r>
            <a:r>
              <a:rPr lang="vi-VN" sz="3200" smtClean="0">
                <a:latin typeface="Times New Roman" panose="02020603050405020304" pitchFamily="18" charset="0"/>
                <a:ea typeface="Times New Roman" panose="02020603050405020304" pitchFamily="18" charset="0"/>
              </a:rPr>
              <a:t>h</a:t>
            </a:r>
            <a:r>
              <a:rPr lang="vi-VN" sz="320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p:txBody>
      </p:sp>
      <p:sp>
        <p:nvSpPr>
          <p:cNvPr id="8" name="Rectangle 7"/>
          <p:cNvSpPr/>
          <p:nvPr/>
        </p:nvSpPr>
        <p:spPr>
          <a:xfrm>
            <a:off x="1658677" y="488911"/>
            <a:ext cx="9076524" cy="584775"/>
          </a:xfrm>
          <a:prstGeom prst="rect">
            <a:avLst/>
          </a:prstGeom>
          <a:solidFill>
            <a:schemeClr val="accent2">
              <a:lumMod val="60000"/>
              <a:lumOff val="40000"/>
            </a:schemeClr>
          </a:solidFill>
        </p:spPr>
        <p:txBody>
          <a:bodyPr wrap="none">
            <a:spAutoFit/>
          </a:bodyPr>
          <a:lstStyle/>
          <a:p>
            <a:r>
              <a:rPr lang="vi-VN" sz="3200">
                <a:solidFill>
                  <a:srgbClr val="0070C0"/>
                </a:solidFill>
              </a:rPr>
              <a:t>4.3.1 Sơ đồ bảo vệ tràn lỏng ở </a:t>
            </a:r>
            <a:r>
              <a:rPr lang="vi-VN" sz="3200">
                <a:solidFill>
                  <a:srgbClr val="FF0000"/>
                </a:solidFill>
              </a:rPr>
              <a:t>bình bay hơi NH3</a:t>
            </a:r>
          </a:p>
        </p:txBody>
      </p:sp>
      <p:sp>
        <p:nvSpPr>
          <p:cNvPr id="9" name="Content Placeholder 2"/>
          <p:cNvSpPr txBox="1">
            <a:spLocks/>
          </p:cNvSpPr>
          <p:nvPr/>
        </p:nvSpPr>
        <p:spPr>
          <a:xfrm>
            <a:off x="14627" y="1094951"/>
            <a:ext cx="2704923" cy="66554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 typeface="Wingdings" panose="05000000000000000000" pitchFamily="2" charset="2"/>
              <a:buNone/>
              <a:defRPr/>
            </a:pPr>
            <a:r>
              <a:rPr lang="pt-BR" altLang="en-US" sz="3200" b="1" smtClean="0"/>
              <a:t>    </a:t>
            </a:r>
            <a:r>
              <a:rPr lang="pt-BR" altLang="en-US" sz="3200" b="1" smtClean="0">
                <a:solidFill>
                  <a:srgbClr val="FF0000"/>
                </a:solidFill>
              </a:rPr>
              <a:t>Hoạt động</a:t>
            </a:r>
            <a:endParaRPr lang="en-US" altLang="en-US" sz="3200" dirty="0">
              <a:solidFill>
                <a:srgbClr val="00B050"/>
              </a:solidFill>
            </a:endParaRPr>
          </a:p>
        </p:txBody>
      </p:sp>
    </p:spTree>
    <p:extLst>
      <p:ext uri="{BB962C8B-B14F-4D97-AF65-F5344CB8AC3E}">
        <p14:creationId xmlns:p14="http://schemas.microsoft.com/office/powerpoint/2010/main" val="26391201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13</a:t>
            </a:fld>
            <a:endParaRPr lang="en-US" sz="1400" b="1" dirty="0">
              <a:solidFill>
                <a:srgbClr val="FF0000"/>
              </a:solidFill>
            </a:endParaRPr>
          </a:p>
        </p:txBody>
      </p:sp>
      <p:sp>
        <p:nvSpPr>
          <p:cNvPr id="2" name="Rectangle 1"/>
          <p:cNvSpPr/>
          <p:nvPr/>
        </p:nvSpPr>
        <p:spPr>
          <a:xfrm>
            <a:off x="1658677" y="2592431"/>
            <a:ext cx="9076525" cy="3697166"/>
          </a:xfrm>
          <a:prstGeom prst="rect">
            <a:avLst/>
          </a:prstGeom>
          <a:ln w="28575">
            <a:solidFill>
              <a:schemeClr val="accent5">
                <a:lumMod val="50000"/>
              </a:schemeClr>
            </a:solidFill>
          </a:ln>
        </p:spPr>
        <p:txBody>
          <a:bodyPr wrap="square">
            <a:spAutoFit/>
          </a:bodyPr>
          <a:lstStyle/>
          <a:p>
            <a:pPr marL="457200" indent="-4572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độ </a:t>
            </a:r>
            <a:r>
              <a:rPr lang="vi-VN" sz="3200">
                <a:latin typeface="Times New Roman" panose="02020603050405020304" pitchFamily="18" charset="0"/>
                <a:ea typeface="Times New Roman" panose="02020603050405020304" pitchFamily="18" charset="0"/>
              </a:rPr>
              <a:t>cao này chính là mức lỏng dâng lên nguy </a:t>
            </a:r>
            <a:r>
              <a:rPr lang="vi-VN" sz="3200" smtClean="0">
                <a:latin typeface="Times New Roman" panose="02020603050405020304" pitchFamily="18" charset="0"/>
                <a:ea typeface="Times New Roman" panose="02020603050405020304" pitchFamily="18" charset="0"/>
              </a:rPr>
              <a:t>hiểm,</a:t>
            </a:r>
            <a:endParaRPr lang="en-US" sz="3200" smtClean="0">
              <a:latin typeface="Times New Roman" panose="02020603050405020304" pitchFamily="18" charset="0"/>
              <a:ea typeface="Times New Roman" panose="02020603050405020304" pitchFamily="18" charset="0"/>
            </a:endParaRPr>
          </a:p>
          <a:p>
            <a:pPr marL="457200" indent="-4572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do </a:t>
            </a:r>
            <a:r>
              <a:rPr lang="vi-VN" sz="3200">
                <a:latin typeface="Times New Roman" panose="02020603050405020304" pitchFamily="18" charset="0"/>
                <a:ea typeface="Times New Roman" panose="02020603050405020304" pitchFamily="18" charset="0"/>
              </a:rPr>
              <a:t>đó nếu mức lỏng trong bình đạt đến mức lỏng nguy hiểm này, </a:t>
            </a:r>
            <a:endParaRPr lang="en-US" sz="3200" smtClean="0">
              <a:latin typeface="Times New Roman" panose="02020603050405020304" pitchFamily="18" charset="0"/>
              <a:ea typeface="Times New Roman" panose="02020603050405020304" pitchFamily="18" charset="0"/>
            </a:endParaRPr>
          </a:p>
          <a:p>
            <a:pPr marL="457200" indent="-4572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relay </a:t>
            </a:r>
            <a:r>
              <a:rPr lang="vi-VN" sz="3200">
                <a:latin typeface="Times New Roman" panose="02020603050405020304" pitchFamily="18" charset="0"/>
                <a:ea typeface="Times New Roman" panose="02020603050405020304" pitchFamily="18" charset="0"/>
              </a:rPr>
              <a:t>LC2 sẽ phát tín hiệu đóng van điện từ (1) và ra lệnh ngừng MN để bảo vệ.</a:t>
            </a:r>
            <a:endParaRPr lang="en-US" sz="3200" smtClean="0">
              <a:latin typeface="Times New Roman" panose="02020603050405020304" pitchFamily="18" charset="0"/>
              <a:ea typeface="Times New Roman" panose="02020603050405020304" pitchFamily="18" charset="0"/>
            </a:endParaRPr>
          </a:p>
        </p:txBody>
      </p:sp>
      <p:sp>
        <p:nvSpPr>
          <p:cNvPr id="8" name="Rectangle 7"/>
          <p:cNvSpPr/>
          <p:nvPr/>
        </p:nvSpPr>
        <p:spPr>
          <a:xfrm>
            <a:off x="1658677" y="488911"/>
            <a:ext cx="9076524" cy="584775"/>
          </a:xfrm>
          <a:prstGeom prst="rect">
            <a:avLst/>
          </a:prstGeom>
          <a:solidFill>
            <a:schemeClr val="accent2">
              <a:lumMod val="60000"/>
              <a:lumOff val="40000"/>
            </a:schemeClr>
          </a:solidFill>
        </p:spPr>
        <p:txBody>
          <a:bodyPr wrap="none">
            <a:spAutoFit/>
          </a:bodyPr>
          <a:lstStyle/>
          <a:p>
            <a:r>
              <a:rPr lang="vi-VN" sz="3200">
                <a:solidFill>
                  <a:srgbClr val="0070C0"/>
                </a:solidFill>
              </a:rPr>
              <a:t>4.3.1 Sơ đồ bảo vệ tràn lỏng ở </a:t>
            </a:r>
            <a:r>
              <a:rPr lang="vi-VN" sz="3200">
                <a:solidFill>
                  <a:srgbClr val="FF0000"/>
                </a:solidFill>
              </a:rPr>
              <a:t>bình bay hơi NH3</a:t>
            </a:r>
          </a:p>
        </p:txBody>
      </p:sp>
      <p:sp>
        <p:nvSpPr>
          <p:cNvPr id="9" name="Content Placeholder 2"/>
          <p:cNvSpPr txBox="1">
            <a:spLocks/>
          </p:cNvSpPr>
          <p:nvPr/>
        </p:nvSpPr>
        <p:spPr>
          <a:xfrm>
            <a:off x="306215" y="1500288"/>
            <a:ext cx="2704923" cy="66554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 typeface="Wingdings" panose="05000000000000000000" pitchFamily="2" charset="2"/>
              <a:buNone/>
              <a:defRPr/>
            </a:pPr>
            <a:r>
              <a:rPr lang="pt-BR" altLang="en-US" sz="3200" b="1" smtClean="0"/>
              <a:t>    </a:t>
            </a:r>
            <a:r>
              <a:rPr lang="pt-BR" altLang="en-US" sz="3200" b="1" smtClean="0">
                <a:solidFill>
                  <a:srgbClr val="FF0000"/>
                </a:solidFill>
              </a:rPr>
              <a:t>Hoạt động</a:t>
            </a:r>
            <a:endParaRPr lang="en-US" altLang="en-US" sz="3200" dirty="0">
              <a:solidFill>
                <a:srgbClr val="00B050"/>
              </a:solidFill>
            </a:endParaRPr>
          </a:p>
        </p:txBody>
      </p:sp>
    </p:spTree>
    <p:extLst>
      <p:ext uri="{BB962C8B-B14F-4D97-AF65-F5344CB8AC3E}">
        <p14:creationId xmlns:p14="http://schemas.microsoft.com/office/powerpoint/2010/main" val="40666754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14</a:t>
            </a:fld>
            <a:endParaRPr lang="en-US" sz="1400" b="1" dirty="0">
              <a:solidFill>
                <a:srgbClr val="FF0000"/>
              </a:solidFill>
            </a:endParaRPr>
          </a:p>
        </p:txBody>
      </p:sp>
      <p:sp>
        <p:nvSpPr>
          <p:cNvPr id="12" name="Rectangle 11"/>
          <p:cNvSpPr/>
          <p:nvPr/>
        </p:nvSpPr>
        <p:spPr>
          <a:xfrm>
            <a:off x="1697929" y="712883"/>
            <a:ext cx="9342045" cy="584775"/>
          </a:xfrm>
          <a:prstGeom prst="rect">
            <a:avLst/>
          </a:prstGeom>
          <a:solidFill>
            <a:schemeClr val="accent6">
              <a:lumMod val="60000"/>
              <a:lumOff val="40000"/>
            </a:schemeClr>
          </a:solidFill>
        </p:spPr>
        <p:txBody>
          <a:bodyPr wrap="none">
            <a:spAutoFit/>
          </a:bodyPr>
          <a:lstStyle/>
          <a:p>
            <a:r>
              <a:rPr lang="vi-VN" sz="3200" smtClean="0">
                <a:solidFill>
                  <a:srgbClr val="0070C0"/>
                </a:solidFill>
              </a:rPr>
              <a:t>4.3.</a:t>
            </a:r>
            <a:r>
              <a:rPr lang="en-US" sz="3200" smtClean="0">
                <a:solidFill>
                  <a:srgbClr val="0070C0"/>
                </a:solidFill>
              </a:rPr>
              <a:t>2</a:t>
            </a:r>
            <a:r>
              <a:rPr lang="vi-VN" sz="3200" smtClean="0">
                <a:solidFill>
                  <a:srgbClr val="0070C0"/>
                </a:solidFill>
              </a:rPr>
              <a:t> </a:t>
            </a:r>
            <a:r>
              <a:rPr lang="vi-VN" sz="3200">
                <a:solidFill>
                  <a:srgbClr val="0070C0"/>
                </a:solidFill>
              </a:rPr>
              <a:t>Sơ đồ bảo vệ tràn lỏng ở </a:t>
            </a:r>
            <a:r>
              <a:rPr lang="vi-VN" sz="3200">
                <a:solidFill>
                  <a:srgbClr val="FFFF00"/>
                </a:solidFill>
              </a:rPr>
              <a:t>bình bay hơi </a:t>
            </a:r>
            <a:r>
              <a:rPr lang="en-US" sz="3200" smtClean="0">
                <a:solidFill>
                  <a:srgbClr val="FFFF00"/>
                </a:solidFill>
              </a:rPr>
              <a:t>Freon</a:t>
            </a:r>
            <a:endParaRPr lang="vi-VN" sz="3200">
              <a:solidFill>
                <a:srgbClr val="FFFF00"/>
              </a:solidFill>
            </a:endParaRPr>
          </a:p>
        </p:txBody>
      </p:sp>
      <p:sp>
        <p:nvSpPr>
          <p:cNvPr id="2" name="Rectangle 1"/>
          <p:cNvSpPr/>
          <p:nvPr/>
        </p:nvSpPr>
        <p:spPr>
          <a:xfrm>
            <a:off x="1697929" y="2170201"/>
            <a:ext cx="9541009" cy="3046988"/>
          </a:xfrm>
          <a:prstGeom prst="rect">
            <a:avLst/>
          </a:prstGeom>
          <a:ln w="28575">
            <a:solidFill>
              <a:schemeClr val="accent5">
                <a:lumMod val="50000"/>
              </a:schemeClr>
            </a:solidFill>
          </a:ln>
        </p:spPr>
        <p:txBody>
          <a:bodyPr wrap="square">
            <a:spAutoFit/>
          </a:bodyPr>
          <a:lstStyle/>
          <a:p>
            <a:pPr marL="571500" indent="-571500">
              <a:lnSpc>
                <a:spcPct val="150000"/>
              </a:lnSpc>
              <a:spcAft>
                <a:spcPts val="0"/>
              </a:spcAft>
              <a:buFontTx/>
              <a:buChar char="-"/>
            </a:pPr>
            <a:r>
              <a:rPr lang="vi-VN" sz="3200">
                <a:latin typeface="Times New Roman" panose="02020603050405020304" pitchFamily="18" charset="0"/>
                <a:ea typeface="Times New Roman" panose="02020603050405020304" pitchFamily="18" charset="0"/>
              </a:rPr>
              <a:t>1- </a:t>
            </a:r>
            <a:r>
              <a:rPr lang="en-US" sz="3200" smtClean="0">
                <a:latin typeface="Times New Roman" panose="02020603050405020304" pitchFamily="18" charset="0"/>
                <a:ea typeface="Times New Roman" panose="02020603050405020304" pitchFamily="18" charset="0"/>
              </a:rPr>
              <a:t>Van điện từ ; </a:t>
            </a:r>
            <a:r>
              <a:rPr lang="vi-VN" sz="3200" smtClean="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2- </a:t>
            </a:r>
            <a:r>
              <a:rPr lang="en-US" sz="3200" smtClean="0">
                <a:latin typeface="Times New Roman" panose="02020603050405020304" pitchFamily="18" charset="0"/>
                <a:ea typeface="Times New Roman" panose="02020603050405020304" pitchFamily="18" charset="0"/>
              </a:rPr>
              <a:t>Rơ le nhiệt độ cấp lỏng </a:t>
            </a:r>
            <a:r>
              <a:rPr lang="vi-VN" sz="3200" smtClean="0">
                <a:latin typeface="Times New Roman" panose="02020603050405020304" pitchFamily="18" charset="0"/>
                <a:ea typeface="Times New Roman" panose="02020603050405020304" pitchFamily="18" charset="0"/>
              </a:rPr>
              <a:t>;</a:t>
            </a:r>
            <a:endParaRPr lang="en-US" sz="3200" smtClean="0">
              <a:latin typeface="Times New Roman" panose="02020603050405020304" pitchFamily="18" charset="0"/>
              <a:ea typeface="Times New Roman" panose="02020603050405020304" pitchFamily="18" charset="0"/>
            </a:endParaRPr>
          </a:p>
          <a:p>
            <a:pPr marL="571500" indent="-5715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3- </a:t>
            </a:r>
            <a:r>
              <a:rPr lang="en-US" sz="3200" smtClean="0">
                <a:latin typeface="Times New Roman" panose="02020603050405020304" pitchFamily="18" charset="0"/>
                <a:ea typeface="Times New Roman" panose="02020603050405020304" pitchFamily="18" charset="0"/>
              </a:rPr>
              <a:t>Đường cân bằng hơi </a:t>
            </a:r>
            <a:r>
              <a:rPr lang="vi-VN" sz="3200" smtClean="0">
                <a:latin typeface="Times New Roman" panose="02020603050405020304" pitchFamily="18" charset="0"/>
                <a:ea typeface="Times New Roman" panose="02020603050405020304" pitchFamily="18" charset="0"/>
              </a:rPr>
              <a:t>; 4- </a:t>
            </a:r>
            <a:r>
              <a:rPr lang="en-US" sz="3200" smtClean="0">
                <a:latin typeface="Times New Roman" panose="02020603050405020304" pitchFamily="18" charset="0"/>
                <a:ea typeface="Times New Roman" panose="02020603050405020304" pitchFamily="18" charset="0"/>
              </a:rPr>
              <a:t>Ống trao đổi nhiệt </a:t>
            </a:r>
            <a:r>
              <a:rPr lang="vi-VN" sz="3200" smtClean="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marL="571500" indent="-5715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5- </a:t>
            </a:r>
            <a:r>
              <a:rPr lang="en-US" sz="3200" smtClean="0">
                <a:latin typeface="Times New Roman" panose="02020603050405020304" pitchFamily="18" charset="0"/>
                <a:ea typeface="Times New Roman" panose="02020603050405020304" pitchFamily="18" charset="0"/>
              </a:rPr>
              <a:t>Van tiết lưu tay ;</a:t>
            </a:r>
            <a:r>
              <a:rPr lang="vi-VN" sz="3200" smtClean="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6- </a:t>
            </a:r>
            <a:r>
              <a:rPr lang="en-US" sz="3200" smtClean="0">
                <a:latin typeface="Times New Roman" panose="02020603050405020304" pitchFamily="18" charset="0"/>
                <a:ea typeface="Times New Roman" panose="02020603050405020304" pitchFamily="18" charset="0"/>
              </a:rPr>
              <a:t>Hồi nhiệt </a:t>
            </a:r>
            <a:r>
              <a:rPr lang="vi-VN" sz="3200" smtClean="0">
                <a:latin typeface="Times New Roman" panose="02020603050405020304" pitchFamily="18" charset="0"/>
                <a:ea typeface="Times New Roman" panose="02020603050405020304" pitchFamily="18" charset="0"/>
              </a:rPr>
              <a:t>; </a:t>
            </a:r>
            <a:endParaRPr lang="en-US" sz="3200" smtClean="0">
              <a:latin typeface="Times New Roman" panose="02020603050405020304" pitchFamily="18" charset="0"/>
              <a:ea typeface="Times New Roman" panose="02020603050405020304" pitchFamily="18" charset="0"/>
            </a:endParaRPr>
          </a:p>
          <a:p>
            <a:pPr marL="571500" indent="-571500">
              <a:lnSpc>
                <a:spcPct val="150000"/>
              </a:lnSpc>
              <a:spcAft>
                <a:spcPts val="0"/>
              </a:spcAft>
              <a:buFontTx/>
              <a:buChar char="-"/>
            </a:pPr>
            <a:r>
              <a:rPr lang="vi-VN" sz="3200" smtClean="0">
                <a:latin typeface="Times New Roman" panose="02020603050405020304" pitchFamily="18" charset="0"/>
                <a:ea typeface="Times New Roman" panose="02020603050405020304" pitchFamily="18" charset="0"/>
              </a:rPr>
              <a:t>7- </a:t>
            </a:r>
            <a:r>
              <a:rPr lang="en-US" sz="3200">
                <a:latin typeface="Times New Roman" panose="02020603050405020304" pitchFamily="18" charset="0"/>
                <a:ea typeface="Times New Roman" panose="02020603050405020304" pitchFamily="18" charset="0"/>
              </a:rPr>
              <a:t>Rơ le bảo vệ</a:t>
            </a:r>
            <a:r>
              <a:rPr lang="vi-VN" sz="320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           CAT: chuỗi an toàn</a:t>
            </a:r>
            <a:endParaRPr lang="en-US" sz="320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365643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15</a:t>
            </a:fld>
            <a:endParaRPr lang="en-US" sz="1400" b="1" dirty="0">
              <a:solidFill>
                <a:srgbClr val="FF0000"/>
              </a:solidFill>
            </a:endParaRPr>
          </a:p>
        </p:txBody>
      </p:sp>
      <p:sp>
        <p:nvSpPr>
          <p:cNvPr id="12" name="Rectangle 11"/>
          <p:cNvSpPr/>
          <p:nvPr/>
        </p:nvSpPr>
        <p:spPr>
          <a:xfrm>
            <a:off x="1776870" y="712883"/>
            <a:ext cx="9342045" cy="584775"/>
          </a:xfrm>
          <a:prstGeom prst="rect">
            <a:avLst/>
          </a:prstGeom>
          <a:solidFill>
            <a:schemeClr val="accent6">
              <a:lumMod val="60000"/>
              <a:lumOff val="40000"/>
            </a:schemeClr>
          </a:solidFill>
        </p:spPr>
        <p:txBody>
          <a:bodyPr wrap="none">
            <a:spAutoFit/>
          </a:bodyPr>
          <a:lstStyle/>
          <a:p>
            <a:r>
              <a:rPr lang="vi-VN" sz="3200" smtClean="0">
                <a:solidFill>
                  <a:srgbClr val="0070C0"/>
                </a:solidFill>
              </a:rPr>
              <a:t>4.3.</a:t>
            </a:r>
            <a:r>
              <a:rPr lang="en-US" sz="3200" smtClean="0">
                <a:solidFill>
                  <a:srgbClr val="0070C0"/>
                </a:solidFill>
              </a:rPr>
              <a:t>2</a:t>
            </a:r>
            <a:r>
              <a:rPr lang="vi-VN" sz="3200" smtClean="0">
                <a:solidFill>
                  <a:srgbClr val="0070C0"/>
                </a:solidFill>
              </a:rPr>
              <a:t> </a:t>
            </a:r>
            <a:r>
              <a:rPr lang="vi-VN" sz="3200">
                <a:solidFill>
                  <a:srgbClr val="0070C0"/>
                </a:solidFill>
              </a:rPr>
              <a:t>Sơ đồ bảo vệ tràn lỏng ở </a:t>
            </a:r>
            <a:r>
              <a:rPr lang="vi-VN" sz="3200">
                <a:solidFill>
                  <a:srgbClr val="FFFF00"/>
                </a:solidFill>
              </a:rPr>
              <a:t>bình bay hơi </a:t>
            </a:r>
            <a:r>
              <a:rPr lang="en-US" sz="3200" smtClean="0">
                <a:solidFill>
                  <a:srgbClr val="FFFF00"/>
                </a:solidFill>
              </a:rPr>
              <a:t>Freon</a:t>
            </a:r>
            <a:endParaRPr lang="vi-VN" sz="3200">
              <a:solidFill>
                <a:srgbClr val="FFFF00"/>
              </a:solidFill>
            </a:endParaRPr>
          </a:p>
        </p:txBody>
      </p:sp>
      <p:pic>
        <p:nvPicPr>
          <p:cNvPr id="8" name="Picture 7"/>
          <p:cNvPicPr/>
          <p:nvPr/>
        </p:nvPicPr>
        <p:blipFill>
          <a:blip r:embed="rId3" cstate="print">
            <a:extLst>
              <a:ext uri="{28A0092B-C50C-407E-A947-70E740481C1C}">
                <a14:useLocalDpi xmlns:a14="http://schemas.microsoft.com/office/drawing/2010/main" val="0"/>
              </a:ext>
            </a:extLst>
          </a:blip>
          <a:srcRect l="13342" r="2493" b="13663"/>
          <a:stretch>
            <a:fillRect/>
          </a:stretch>
        </p:blipFill>
        <p:spPr bwMode="auto">
          <a:xfrm>
            <a:off x="489099" y="1297659"/>
            <a:ext cx="11135384" cy="5560342"/>
          </a:xfrm>
          <a:prstGeom prst="rect">
            <a:avLst/>
          </a:prstGeom>
          <a:noFill/>
          <a:ln>
            <a:noFill/>
          </a:ln>
        </p:spPr>
      </p:pic>
    </p:spTree>
    <p:extLst>
      <p:ext uri="{BB962C8B-B14F-4D97-AF65-F5344CB8AC3E}">
        <p14:creationId xmlns:p14="http://schemas.microsoft.com/office/powerpoint/2010/main" val="266124215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16</a:t>
            </a:fld>
            <a:endParaRPr lang="en-US" sz="1400" b="1" dirty="0">
              <a:solidFill>
                <a:srgbClr val="FF0000"/>
              </a:solidFill>
            </a:endParaRPr>
          </a:p>
        </p:txBody>
      </p:sp>
      <p:sp>
        <p:nvSpPr>
          <p:cNvPr id="2" name="Rectangle 1"/>
          <p:cNvSpPr/>
          <p:nvPr/>
        </p:nvSpPr>
        <p:spPr>
          <a:xfrm>
            <a:off x="1774790" y="2125807"/>
            <a:ext cx="9078603" cy="3785652"/>
          </a:xfrm>
          <a:prstGeom prst="rect">
            <a:avLst/>
          </a:prstGeom>
          <a:ln w="28575">
            <a:solidFill>
              <a:schemeClr val="accent5">
                <a:lumMod val="50000"/>
              </a:schemeClr>
            </a:solidFill>
          </a:ln>
        </p:spPr>
        <p:txBody>
          <a:bodyPr wrap="square">
            <a:spAutoFit/>
          </a:bodyPr>
          <a:lstStyle/>
          <a:p>
            <a:pPr>
              <a:lnSpc>
                <a:spcPct val="150000"/>
              </a:lnSpc>
              <a:spcAft>
                <a:spcPts val="0"/>
              </a:spcAft>
            </a:pPr>
            <a:r>
              <a:rPr lang="vi-VN" sz="3200">
                <a:latin typeface="Times New Roman" panose="02020603050405020304" pitchFamily="18" charset="0"/>
                <a:ea typeface="Times New Roman" panose="02020603050405020304" pitchFamily="18" charset="0"/>
              </a:rPr>
              <a:t>- Lỏng môi chất được cấp vào bình bay hơi qua van điện từ (1) ; van tiết lưu tay (5), tín hiệu đóng mở van điện từ được báo bởi </a:t>
            </a:r>
            <a:r>
              <a:rPr lang="vi-VN" sz="3200" smtClean="0">
                <a:latin typeface="Times New Roman" panose="02020603050405020304" pitchFamily="18" charset="0"/>
                <a:ea typeface="Times New Roman" panose="02020603050405020304" pitchFamily="18" charset="0"/>
              </a:rPr>
              <a:t>relay</a:t>
            </a:r>
            <a:r>
              <a:rPr lang="en-US" sz="3200" smtClean="0">
                <a:latin typeface="Times New Roman" panose="02020603050405020304" pitchFamily="18" charset="0"/>
                <a:ea typeface="Times New Roman" panose="02020603050405020304" pitchFamily="18" charset="0"/>
              </a:rPr>
              <a:t> hiệu nhiệt độ  T</a:t>
            </a:r>
            <a:r>
              <a:rPr lang="vi-VN" sz="3200">
                <a:latin typeface="Times New Roman" panose="02020603050405020304" pitchFamily="18" charset="0"/>
                <a:ea typeface="Times New Roman" panose="02020603050405020304" pitchFamily="18" charset="0"/>
              </a:rPr>
              <a:t> (1)</a:t>
            </a:r>
            <a:r>
              <a:rPr lang="en-US" sz="3200" smtClean="0">
                <a:latin typeface="Times New Roman" panose="02020603050405020304" pitchFamily="18" charset="0"/>
                <a:ea typeface="Times New Roman" panose="02020603050405020304" pitchFamily="18" charset="0"/>
              </a:rPr>
              <a:t>, khi nhiệt độ hơi về máy nén quá thấp, </a:t>
            </a:r>
            <a:r>
              <a:rPr lang="vi-VN" sz="3200">
                <a:latin typeface="Times New Roman" panose="02020603050405020304" pitchFamily="18" charset="0"/>
                <a:ea typeface="Times New Roman" panose="02020603050405020304" pitchFamily="18" charset="0"/>
              </a:rPr>
              <a:t>relay</a:t>
            </a:r>
            <a:r>
              <a:rPr lang="en-US" sz="3200">
                <a:latin typeface="Times New Roman" panose="02020603050405020304" pitchFamily="18" charset="0"/>
                <a:ea typeface="Times New Roman" panose="02020603050405020304" pitchFamily="18" charset="0"/>
              </a:rPr>
              <a:t> hiệu nhiệt độ  T</a:t>
            </a:r>
            <a:r>
              <a:rPr lang="vi-VN" sz="3200">
                <a:latin typeface="Times New Roman" panose="02020603050405020304" pitchFamily="18" charset="0"/>
                <a:ea typeface="Times New Roman" panose="02020603050405020304" pitchFamily="18" charset="0"/>
              </a:rPr>
              <a:t> </a:t>
            </a:r>
            <a:r>
              <a:rPr lang="vi-VN" sz="3200" smtClean="0">
                <a:latin typeface="Times New Roman" panose="02020603050405020304" pitchFamily="18" charset="0"/>
                <a:ea typeface="Times New Roman" panose="02020603050405020304" pitchFamily="18" charset="0"/>
              </a:rPr>
              <a:t>(</a:t>
            </a:r>
            <a:r>
              <a:rPr lang="en-US" sz="3200" smtClean="0">
                <a:latin typeface="Times New Roman" panose="02020603050405020304" pitchFamily="18" charset="0"/>
                <a:ea typeface="Times New Roman" panose="02020603050405020304" pitchFamily="18" charset="0"/>
              </a:rPr>
              <a:t>7</a:t>
            </a:r>
            <a:r>
              <a:rPr lang="vi-VN" sz="3200" smtClean="0">
                <a:latin typeface="Times New Roman" panose="02020603050405020304" pitchFamily="18" charset="0"/>
                <a:ea typeface="Times New Roman" panose="02020603050405020304" pitchFamily="18" charset="0"/>
              </a:rPr>
              <a:t>)</a:t>
            </a:r>
            <a:r>
              <a:rPr lang="en-US" sz="3200" smtClean="0">
                <a:latin typeface="Times New Roman" panose="02020603050405020304" pitchFamily="18" charset="0"/>
                <a:ea typeface="Times New Roman" panose="02020603050405020304" pitchFamily="18" charset="0"/>
              </a:rPr>
              <a:t> sẽ tác động ngắt van điện từ bảo vệ hệ thống.</a:t>
            </a:r>
          </a:p>
        </p:txBody>
      </p:sp>
      <p:sp>
        <p:nvSpPr>
          <p:cNvPr id="8" name="Rectangle 7"/>
          <p:cNvSpPr/>
          <p:nvPr/>
        </p:nvSpPr>
        <p:spPr>
          <a:xfrm>
            <a:off x="1658677" y="488911"/>
            <a:ext cx="9218614" cy="584775"/>
          </a:xfrm>
          <a:prstGeom prst="rect">
            <a:avLst/>
          </a:prstGeom>
          <a:solidFill>
            <a:schemeClr val="accent6">
              <a:lumMod val="60000"/>
              <a:lumOff val="40000"/>
            </a:schemeClr>
          </a:solidFill>
        </p:spPr>
        <p:txBody>
          <a:bodyPr wrap="none">
            <a:spAutoFit/>
          </a:bodyPr>
          <a:lstStyle/>
          <a:p>
            <a:r>
              <a:rPr lang="vi-VN" sz="3200">
                <a:solidFill>
                  <a:srgbClr val="0070C0"/>
                </a:solidFill>
              </a:rPr>
              <a:t>4.3.1 Sơ đồ bảo vệ tràn lỏng ở </a:t>
            </a:r>
            <a:r>
              <a:rPr lang="vi-VN" sz="3200">
                <a:solidFill>
                  <a:srgbClr val="FFFF00"/>
                </a:solidFill>
              </a:rPr>
              <a:t>bình bay hơi </a:t>
            </a:r>
            <a:r>
              <a:rPr lang="en-US" sz="3200" smtClean="0">
                <a:solidFill>
                  <a:srgbClr val="FFFF00"/>
                </a:solidFill>
              </a:rPr>
              <a:t>Freon</a:t>
            </a:r>
            <a:endParaRPr lang="vi-VN" sz="3200">
              <a:solidFill>
                <a:srgbClr val="FFFF00"/>
              </a:solidFill>
            </a:endParaRPr>
          </a:p>
        </p:txBody>
      </p:sp>
      <p:sp>
        <p:nvSpPr>
          <p:cNvPr id="9" name="Content Placeholder 2"/>
          <p:cNvSpPr txBox="1">
            <a:spLocks/>
          </p:cNvSpPr>
          <p:nvPr/>
        </p:nvSpPr>
        <p:spPr>
          <a:xfrm>
            <a:off x="532420" y="1480542"/>
            <a:ext cx="2704923" cy="66554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buFont typeface="Wingdings" panose="05000000000000000000" pitchFamily="2" charset="2"/>
              <a:buNone/>
              <a:defRPr/>
            </a:pPr>
            <a:r>
              <a:rPr lang="pt-BR" altLang="en-US" sz="3200" b="1" smtClean="0"/>
              <a:t>    </a:t>
            </a:r>
            <a:r>
              <a:rPr lang="pt-BR" altLang="en-US" sz="3200" b="1" smtClean="0">
                <a:solidFill>
                  <a:srgbClr val="FF0000"/>
                </a:solidFill>
              </a:rPr>
              <a:t>Hoạt động</a:t>
            </a:r>
            <a:endParaRPr lang="en-US" altLang="en-US" sz="3200" dirty="0">
              <a:solidFill>
                <a:srgbClr val="00B050"/>
              </a:solidFill>
            </a:endParaRPr>
          </a:p>
        </p:txBody>
      </p:sp>
    </p:spTree>
    <p:extLst>
      <p:ext uri="{BB962C8B-B14F-4D97-AF65-F5344CB8AC3E}">
        <p14:creationId xmlns:p14="http://schemas.microsoft.com/office/powerpoint/2010/main" val="367842216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17</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2" name="Rectangle 2"/>
          <p:cNvSpPr>
            <a:spLocks noChangeArrowheads="1"/>
          </p:cNvSpPr>
          <p:nvPr/>
        </p:nvSpPr>
        <p:spPr bwMode="auto">
          <a:xfrm>
            <a:off x="332509" y="225450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
          <p:cNvSpPr/>
          <p:nvPr/>
        </p:nvSpPr>
        <p:spPr>
          <a:xfrm>
            <a:off x="1701685" y="1328942"/>
            <a:ext cx="8928215" cy="1200329"/>
          </a:xfrm>
          <a:prstGeom prst="rect">
            <a:avLst/>
          </a:prstGeom>
        </p:spPr>
        <p:txBody>
          <a:bodyPr wrap="square">
            <a:spAutoFit/>
          </a:bodyPr>
          <a:lstStyle/>
          <a:p>
            <a:r>
              <a:rPr lang="vi-VN" sz="3600">
                <a:solidFill>
                  <a:srgbClr val="C00000"/>
                </a:solidFill>
                <a:latin typeface="Times New Roman" panose="02020603050405020304" pitchFamily="18" charset="0"/>
                <a:ea typeface="Times New Roman" panose="02020603050405020304" pitchFamily="18" charset="0"/>
              </a:rPr>
              <a:t>Câu </a:t>
            </a:r>
            <a:r>
              <a:rPr lang="en-US" sz="3600" smtClean="0">
                <a:solidFill>
                  <a:srgbClr val="C00000"/>
                </a:solidFill>
                <a:latin typeface="Times New Roman" panose="02020603050405020304" pitchFamily="18" charset="0"/>
                <a:ea typeface="Times New Roman" panose="02020603050405020304" pitchFamily="18" charset="0"/>
              </a:rPr>
              <a:t>1</a:t>
            </a:r>
            <a:r>
              <a:rPr lang="vi-VN" sz="3600" smtClean="0">
                <a:solidFill>
                  <a:srgbClr val="C00000"/>
                </a:solidFill>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a:t>
            </a:r>
            <a:r>
              <a:rPr lang="en-US" sz="3600" smtClean="0">
                <a:latin typeface="Times New Roman" panose="02020603050405020304" pitchFamily="18" charset="0"/>
                <a:ea typeface="Times New Roman" panose="02020603050405020304" pitchFamily="18" charset="0"/>
              </a:rPr>
              <a:t> </a:t>
            </a:r>
            <a:r>
              <a:rPr lang="vi-VN" sz="3200" smtClean="0">
                <a:solidFill>
                  <a:srgbClr val="FF0000"/>
                </a:solidFill>
              </a:rPr>
              <a:t>Hệ </a:t>
            </a:r>
            <a:r>
              <a:rPr lang="vi-VN" sz="3200">
                <a:solidFill>
                  <a:srgbClr val="FF0000"/>
                </a:solidFill>
              </a:rPr>
              <a:t>thống bảo vệ </a:t>
            </a:r>
            <a:r>
              <a:rPr lang="en-US" sz="3200">
                <a:solidFill>
                  <a:srgbClr val="FF0000"/>
                </a:solidFill>
              </a:rPr>
              <a:t> </a:t>
            </a:r>
            <a:r>
              <a:rPr lang="en-US" sz="3600"/>
              <a:t>gồm những dụng cụ bảo vệ , các phần tử liên </a:t>
            </a:r>
            <a:r>
              <a:rPr lang="en-US" sz="3600" smtClean="0"/>
              <a:t>quan và :</a:t>
            </a:r>
            <a:endParaRPr lang="vi-VN" sz="3600">
              <a:latin typeface="Times New Roman" panose="02020603050405020304" pitchFamily="18" charset="0"/>
              <a:ea typeface="Times New Roman" panose="02020603050405020304" pitchFamily="18" charset="0"/>
            </a:endParaRPr>
          </a:p>
        </p:txBody>
      </p:sp>
      <p:sp>
        <p:nvSpPr>
          <p:cNvPr id="12" name="Rectangle 11"/>
          <p:cNvSpPr/>
          <p:nvPr/>
        </p:nvSpPr>
        <p:spPr>
          <a:xfrm>
            <a:off x="1701685" y="3449684"/>
            <a:ext cx="8788630" cy="2308324"/>
          </a:xfrm>
          <a:prstGeom prst="rect">
            <a:avLst/>
          </a:prstGeom>
        </p:spPr>
        <p:txBody>
          <a:bodyPr wrap="square">
            <a:spAutoFit/>
          </a:bodyPr>
          <a:lstStyle/>
          <a:p>
            <a:r>
              <a:rPr lang="en-US" sz="3600" smtClean="0">
                <a:latin typeface="Times New Roman" panose="02020603050405020304" pitchFamily="18" charset="0"/>
                <a:ea typeface="Times New Roman" panose="02020603050405020304" pitchFamily="18" charset="0"/>
              </a:rPr>
              <a:t>A/</a:t>
            </a:r>
            <a:r>
              <a:rPr lang="en-US" sz="3600" smtClean="0"/>
              <a:t> </a:t>
            </a:r>
            <a:r>
              <a:rPr lang="en-US" sz="3600"/>
              <a:t>sơ đồ </a:t>
            </a:r>
            <a:r>
              <a:rPr lang="en-US" sz="3600" smtClean="0"/>
              <a:t>vận hành hệ thống lạnh . </a:t>
            </a:r>
            <a:endParaRPr lang="en-US" sz="3600"/>
          </a:p>
          <a:p>
            <a:r>
              <a:rPr lang="en-US" sz="3600" smtClean="0">
                <a:latin typeface="Times New Roman" panose="02020603050405020304" pitchFamily="18" charset="0"/>
                <a:ea typeface="Times New Roman" panose="02020603050405020304" pitchFamily="18" charset="0"/>
              </a:rPr>
              <a:t>B/</a:t>
            </a:r>
            <a:r>
              <a:rPr lang="en-US" sz="3600" smtClean="0"/>
              <a:t> </a:t>
            </a:r>
            <a:r>
              <a:rPr lang="en-US" sz="3600"/>
              <a:t>sơ đồ điều khiển điện</a:t>
            </a:r>
            <a:r>
              <a:rPr lang="en-US" sz="3600" smtClean="0"/>
              <a:t>.</a:t>
            </a:r>
          </a:p>
          <a:p>
            <a:r>
              <a:rPr lang="en-US" sz="3600" smtClean="0"/>
              <a:t>C/ bản vẽ thi công .</a:t>
            </a:r>
          </a:p>
          <a:p>
            <a:r>
              <a:rPr lang="en-US" sz="3600" smtClean="0"/>
              <a:t>D/ Các thiết bị an toàn .</a:t>
            </a:r>
            <a:endParaRPr lang="en-US" sz="3600"/>
          </a:p>
        </p:txBody>
      </p:sp>
      <p:sp>
        <p:nvSpPr>
          <p:cNvPr id="3" name="5-Point Star 2"/>
          <p:cNvSpPr/>
          <p:nvPr/>
        </p:nvSpPr>
        <p:spPr>
          <a:xfrm>
            <a:off x="6593305" y="4003682"/>
            <a:ext cx="624114" cy="508001"/>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7315667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18</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12" name="Rectangle 11"/>
          <p:cNvSpPr/>
          <p:nvPr/>
        </p:nvSpPr>
        <p:spPr>
          <a:xfrm>
            <a:off x="994610" y="1083212"/>
            <a:ext cx="10790990" cy="1582484"/>
          </a:xfrm>
          <a:prstGeom prst="rect">
            <a:avLst/>
          </a:prstGeom>
        </p:spPr>
        <p:txBody>
          <a:bodyPr wrap="square">
            <a:spAutoFit/>
          </a:bodyPr>
          <a:lstStyle/>
          <a:p>
            <a:pPr marL="457200" indent="-457200">
              <a:lnSpc>
                <a:spcPct val="150000"/>
              </a:lnSpc>
              <a:buFontTx/>
              <a:buChar char="-"/>
            </a:pPr>
            <a:r>
              <a:rPr lang="vi-VN" sz="3600">
                <a:solidFill>
                  <a:srgbClr val="C00000"/>
                </a:solidFill>
                <a:latin typeface="Times New Roman" panose="02020603050405020304" pitchFamily="18" charset="0"/>
                <a:ea typeface="Times New Roman" panose="02020603050405020304" pitchFamily="18" charset="0"/>
              </a:rPr>
              <a:t>Câu </a:t>
            </a:r>
            <a:r>
              <a:rPr lang="en-US" sz="3600" smtClean="0">
                <a:solidFill>
                  <a:srgbClr val="C00000"/>
                </a:solidFill>
                <a:latin typeface="Times New Roman" panose="02020603050405020304" pitchFamily="18" charset="0"/>
                <a:ea typeface="Times New Roman" panose="02020603050405020304" pitchFamily="18" charset="0"/>
              </a:rPr>
              <a:t>2 </a:t>
            </a:r>
            <a:r>
              <a:rPr lang="vi-VN" sz="3600" smtClean="0">
                <a:latin typeface="Times New Roman" panose="02020603050405020304" pitchFamily="18" charset="0"/>
                <a:ea typeface="Times New Roman" panose="02020603050405020304" pitchFamily="18" charset="0"/>
              </a:rPr>
              <a:t>:</a:t>
            </a:r>
            <a:r>
              <a:rPr lang="vi-VN" sz="3200"/>
              <a:t>Những nguyên nhân gây ra chế độ vận hành nguy hiểm ở TBBH là </a:t>
            </a:r>
            <a:r>
              <a:rPr lang="en-US" sz="3200" smtClean="0"/>
              <a:t>:</a:t>
            </a:r>
            <a:endParaRPr lang="vi-VN" sz="3600">
              <a:latin typeface="Times New Roman" panose="02020603050405020304" pitchFamily="18" charset="0"/>
              <a:ea typeface="Times New Roman" panose="02020603050405020304" pitchFamily="18" charset="0"/>
            </a:endParaRPr>
          </a:p>
        </p:txBody>
      </p:sp>
      <p:sp>
        <p:nvSpPr>
          <p:cNvPr id="9" name="Rectangle 8"/>
          <p:cNvSpPr/>
          <p:nvPr/>
        </p:nvSpPr>
        <p:spPr>
          <a:xfrm>
            <a:off x="1538514" y="2928130"/>
            <a:ext cx="10085969" cy="2062103"/>
          </a:xfrm>
          <a:prstGeom prst="rect">
            <a:avLst/>
          </a:prstGeom>
        </p:spPr>
        <p:txBody>
          <a:bodyPr wrap="square">
            <a:spAutoFit/>
          </a:bodyPr>
          <a:lstStyle/>
          <a:p>
            <a:r>
              <a:rPr lang="en-US" sz="3200" smtClean="0">
                <a:latin typeface="Times New Roman" panose="02020603050405020304" pitchFamily="18" charset="0"/>
                <a:ea typeface="Times New Roman" panose="02020603050405020304" pitchFamily="18" charset="0"/>
                <a:cs typeface="Times New Roman" panose="02020603050405020304" pitchFamily="18" charset="0"/>
              </a:rPr>
              <a:t>A/</a:t>
            </a:r>
            <a:r>
              <a:rPr lang="en-US"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tràn lỏng trong dàn </a:t>
            </a:r>
            <a:r>
              <a:rPr lang="en-US" sz="3200" smtClean="0">
                <a:latin typeface="Times New Roman" panose="02020603050405020304" pitchFamily="18" charset="0"/>
                <a:cs typeface="Times New Roman" panose="02020603050405020304" pitchFamily="18" charset="0"/>
              </a:rPr>
              <a:t>ngưng</a:t>
            </a:r>
            <a:r>
              <a:rPr lang="vi-VN"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và đóng băng </a:t>
            </a:r>
            <a:r>
              <a:rPr lang="en-US" sz="3200" smtClean="0">
                <a:latin typeface="Times New Roman" panose="02020603050405020304" pitchFamily="18" charset="0"/>
                <a:cs typeface="Times New Roman" panose="02020603050405020304" pitchFamily="18" charset="0"/>
              </a:rPr>
              <a:t>môi chất </a:t>
            </a:r>
            <a:r>
              <a:rPr lang="vi-VN" sz="3200" smtClean="0">
                <a:latin typeface="Times New Roman" panose="02020603050405020304" pitchFamily="18" charset="0"/>
                <a:cs typeface="Times New Roman" panose="02020603050405020304" pitchFamily="18" charset="0"/>
              </a:rPr>
              <a:t>lạnh</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a:t>
            </a:r>
            <a:endParaRPr lang="en-US" sz="320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tràn lỏng trong </a:t>
            </a:r>
            <a:r>
              <a:rPr lang="en-US" sz="3200" smtClean="0">
                <a:latin typeface="Times New Roman" panose="02020603050405020304" pitchFamily="18" charset="0"/>
                <a:cs typeface="Times New Roman" panose="02020603050405020304" pitchFamily="18" charset="0"/>
              </a:rPr>
              <a:t>bình chứa cao áp </a:t>
            </a:r>
            <a:r>
              <a:rPr lang="vi-VN" sz="3200" smtClean="0">
                <a:latin typeface="Times New Roman" panose="02020603050405020304" pitchFamily="18" charset="0"/>
                <a:cs typeface="Times New Roman" panose="02020603050405020304" pitchFamily="18" charset="0"/>
              </a:rPr>
              <a:t>và </a:t>
            </a:r>
            <a:r>
              <a:rPr lang="en-US" sz="3200" smtClean="0">
                <a:latin typeface="Times New Roman" panose="02020603050405020304" pitchFamily="18" charset="0"/>
                <a:cs typeface="Times New Roman" panose="02020603050405020304" pitchFamily="18" charset="0"/>
              </a:rPr>
              <a:t>bay hơi </a:t>
            </a:r>
            <a:r>
              <a:rPr lang="vi-VN" sz="3200" smtClean="0">
                <a:latin typeface="Times New Roman" panose="02020603050405020304" pitchFamily="18" charset="0"/>
                <a:cs typeface="Times New Roman" panose="02020603050405020304" pitchFamily="18" charset="0"/>
              </a:rPr>
              <a:t>chất </a:t>
            </a:r>
            <a:r>
              <a:rPr lang="vi-VN" sz="3200">
                <a:latin typeface="Times New Roman" panose="02020603050405020304" pitchFamily="18" charset="0"/>
                <a:cs typeface="Times New Roman" panose="02020603050405020304" pitchFamily="18" charset="0"/>
              </a:rPr>
              <a:t>tải </a:t>
            </a:r>
            <a:r>
              <a:rPr lang="vi-VN" sz="3200" smtClean="0">
                <a:latin typeface="Times New Roman" panose="02020603050405020304" pitchFamily="18" charset="0"/>
                <a:cs typeface="Times New Roman" panose="02020603050405020304" pitchFamily="18" charset="0"/>
              </a:rPr>
              <a:t>lạnh</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a:t>
            </a:r>
            <a:endParaRPr lang="en-US" sz="3200" smtClean="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cs typeface="Times New Roman" panose="02020603050405020304" pitchFamily="18" charset="0"/>
              </a:rPr>
              <a:t>C/ thiếu</a:t>
            </a:r>
            <a:r>
              <a:rPr lang="vi-VN"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lỏng trong dàn bay hơi và đóng băng chất tải </a:t>
            </a:r>
            <a:r>
              <a:rPr lang="vi-VN" sz="3200" smtClean="0">
                <a:latin typeface="Times New Roman" panose="02020603050405020304" pitchFamily="18" charset="0"/>
                <a:cs typeface="Times New Roman" panose="02020603050405020304" pitchFamily="18" charset="0"/>
              </a:rPr>
              <a:t>lạnh</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a:t>
            </a:r>
            <a:endParaRPr lang="en-US" sz="320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cs typeface="Times New Roman" panose="02020603050405020304" pitchFamily="18" charset="0"/>
              </a:rPr>
              <a:t>D/ </a:t>
            </a:r>
            <a:r>
              <a:rPr lang="vi-VN" sz="3200">
                <a:latin typeface="Times New Roman" panose="02020603050405020304" pitchFamily="18" charset="0"/>
                <a:cs typeface="Times New Roman" panose="02020603050405020304" pitchFamily="18" charset="0"/>
              </a:rPr>
              <a:t>tràn lỏng trong dàn bay hơi và đóng băng chất tải lạnh.</a:t>
            </a:r>
            <a:endParaRPr lang="en-US" sz="3200">
              <a:latin typeface="Times New Roman" panose="02020603050405020304" pitchFamily="18" charset="0"/>
              <a:cs typeface="Times New Roman" panose="02020603050405020304" pitchFamily="18" charset="0"/>
            </a:endParaRPr>
          </a:p>
        </p:txBody>
      </p:sp>
      <p:sp>
        <p:nvSpPr>
          <p:cNvPr id="10" name="5-Point Star 9"/>
          <p:cNvSpPr/>
          <p:nvPr/>
        </p:nvSpPr>
        <p:spPr>
          <a:xfrm>
            <a:off x="10853394" y="4312627"/>
            <a:ext cx="624114" cy="508001"/>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36677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2" name="Rectangle 2"/>
          <p:cNvSpPr>
            <a:spLocks noChangeArrowheads="1"/>
          </p:cNvSpPr>
          <p:nvPr/>
        </p:nvSpPr>
        <p:spPr bwMode="auto">
          <a:xfrm>
            <a:off x="332509" y="225450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
          <p:cNvSpPr/>
          <p:nvPr/>
        </p:nvSpPr>
        <p:spPr>
          <a:xfrm>
            <a:off x="1841270" y="1328942"/>
            <a:ext cx="8788630" cy="1754326"/>
          </a:xfrm>
          <a:prstGeom prst="rect">
            <a:avLst/>
          </a:prstGeom>
        </p:spPr>
        <p:txBody>
          <a:bodyPr wrap="square">
            <a:spAutoFit/>
          </a:bodyPr>
          <a:lstStyle/>
          <a:p>
            <a:r>
              <a:rPr lang="vi-VN" sz="3600">
                <a:solidFill>
                  <a:srgbClr val="C00000"/>
                </a:solidFill>
                <a:latin typeface="Times New Roman" panose="02020603050405020304" pitchFamily="18" charset="0"/>
                <a:ea typeface="Times New Roman" panose="02020603050405020304" pitchFamily="18" charset="0"/>
              </a:rPr>
              <a:t>Câu </a:t>
            </a:r>
            <a:r>
              <a:rPr lang="en-US" sz="3600" smtClean="0">
                <a:solidFill>
                  <a:srgbClr val="C00000"/>
                </a:solidFill>
                <a:latin typeface="Times New Roman" panose="02020603050405020304" pitchFamily="18" charset="0"/>
                <a:ea typeface="Times New Roman" panose="02020603050405020304" pitchFamily="18" charset="0"/>
              </a:rPr>
              <a:t>3</a:t>
            </a:r>
            <a:r>
              <a:rPr lang="en-US" sz="3600" smtClean="0">
                <a:latin typeface="Times New Roman" panose="02020603050405020304" pitchFamily="18" charset="0"/>
                <a:ea typeface="Times New Roman" panose="02020603050405020304" pitchFamily="18" charset="0"/>
              </a:rPr>
              <a:t>: </a:t>
            </a:r>
            <a:r>
              <a:rPr lang="vi-VN" sz="3600" smtClean="0">
                <a:latin typeface="Times New Roman" panose="02020603050405020304" pitchFamily="18" charset="0"/>
                <a:ea typeface="Times New Roman" panose="02020603050405020304" pitchFamily="18" charset="0"/>
              </a:rPr>
              <a:t> </a:t>
            </a:r>
            <a:r>
              <a:rPr lang="vi-VN" sz="3600">
                <a:latin typeface="Times New Roman" panose="02020603050405020304" pitchFamily="18" charset="0"/>
                <a:ea typeface="Times New Roman" panose="02020603050405020304" pitchFamily="18" charset="0"/>
              </a:rPr>
              <a:t>Bình bay hơi làm lạnh chất tải lạnh (nước, nước muối) có môi chất lạnh sôi ngoài ống </a:t>
            </a:r>
            <a:r>
              <a:rPr lang="en-US" sz="3600" smtClean="0">
                <a:latin typeface="Times New Roman" panose="02020603050405020304" pitchFamily="18" charset="0"/>
                <a:ea typeface="Times New Roman" panose="02020603050405020304" pitchFamily="18" charset="0"/>
              </a:rPr>
              <a:t>dùng p</a:t>
            </a:r>
            <a:r>
              <a:rPr lang="vi-VN" sz="3600" smtClean="0">
                <a:latin typeface="Times New Roman" panose="02020603050405020304" pitchFamily="18" charset="0"/>
                <a:ea typeface="Times New Roman" panose="02020603050405020304" pitchFamily="18" charset="0"/>
              </a:rPr>
              <a:t>hương </a:t>
            </a:r>
            <a:r>
              <a:rPr lang="vi-VN" sz="3600">
                <a:latin typeface="Times New Roman" panose="02020603050405020304" pitchFamily="18" charset="0"/>
                <a:ea typeface="Times New Roman" panose="02020603050405020304" pitchFamily="18" charset="0"/>
              </a:rPr>
              <a:t>pháp </a:t>
            </a:r>
            <a:r>
              <a:rPr lang="en-US" sz="3600" smtClean="0">
                <a:latin typeface="Times New Roman" panose="02020603050405020304" pitchFamily="18" charset="0"/>
                <a:ea typeface="Times New Roman" panose="02020603050405020304" pitchFamily="18" charset="0"/>
              </a:rPr>
              <a:t>:</a:t>
            </a:r>
            <a:endParaRPr lang="vi-VN" sz="3600">
              <a:latin typeface="Times New Roman" panose="02020603050405020304" pitchFamily="18" charset="0"/>
              <a:ea typeface="Times New Roman" panose="02020603050405020304" pitchFamily="18" charset="0"/>
            </a:endParaRPr>
          </a:p>
        </p:txBody>
      </p:sp>
      <p:sp>
        <p:nvSpPr>
          <p:cNvPr id="9" name="Rectangle 8"/>
          <p:cNvSpPr/>
          <p:nvPr/>
        </p:nvSpPr>
        <p:spPr>
          <a:xfrm>
            <a:off x="1550320" y="3449684"/>
            <a:ext cx="10085969" cy="2062103"/>
          </a:xfrm>
          <a:prstGeom prst="rect">
            <a:avLst/>
          </a:prstGeom>
        </p:spPr>
        <p:txBody>
          <a:bodyPr wrap="square">
            <a:spAutoFit/>
          </a:bodyPr>
          <a:lstStyle/>
          <a:p>
            <a:r>
              <a:rPr lang="en-US" sz="3200" smtClean="0">
                <a:latin typeface="Times New Roman" panose="02020603050405020304" pitchFamily="18" charset="0"/>
                <a:ea typeface="Times New Roman" panose="02020603050405020304" pitchFamily="18" charset="0"/>
                <a:cs typeface="Times New Roman" panose="02020603050405020304" pitchFamily="18" charset="0"/>
              </a:rPr>
              <a:t>A/</a:t>
            </a:r>
            <a:r>
              <a:rPr lang="en-US"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cấp lỏng theo </a:t>
            </a:r>
            <a:r>
              <a:rPr lang="en-US" sz="3200" smtClean="0">
                <a:latin typeface="Times New Roman" panose="02020603050405020304" pitchFamily="18" charset="0"/>
                <a:cs typeface="Times New Roman" panose="02020603050405020304" pitchFamily="18" charset="0"/>
              </a:rPr>
              <a:t>độ quá nhiệt .</a:t>
            </a:r>
            <a:r>
              <a:rPr lang="vi-VN" sz="3200" smtClean="0">
                <a:latin typeface="Times New Roman" panose="02020603050405020304" pitchFamily="18" charset="0"/>
                <a:cs typeface="Times New Roman" panose="02020603050405020304" pitchFamily="18" charset="0"/>
              </a:rPr>
              <a:t> </a:t>
            </a:r>
            <a:endParaRPr lang="en-US" sz="3200" smtClean="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cấp </a:t>
            </a:r>
            <a:r>
              <a:rPr lang="vi-VN" sz="3200">
                <a:latin typeface="Times New Roman" panose="02020603050405020304" pitchFamily="18" charset="0"/>
                <a:cs typeface="Times New Roman" panose="02020603050405020304" pitchFamily="18" charset="0"/>
              </a:rPr>
              <a:t>lỏng theo kiểu ngập. </a:t>
            </a:r>
            <a:endParaRPr lang="en-US" sz="3200" smtClean="0">
              <a:latin typeface="Times New Roman" panose="02020603050405020304" pitchFamily="18" charset="0"/>
              <a:cs typeface="Times New Roman" panose="02020603050405020304" pitchFamily="18" charset="0"/>
            </a:endParaRPr>
          </a:p>
          <a:p>
            <a:r>
              <a:rPr lang="en-US" sz="3200">
                <a:latin typeface="Times New Roman" panose="02020603050405020304" pitchFamily="18" charset="0"/>
                <a:cs typeface="Times New Roman" panose="02020603050405020304" pitchFamily="18" charset="0"/>
              </a:rPr>
              <a:t>C/ cấp lỏng theo </a:t>
            </a:r>
            <a:r>
              <a:rPr lang="en-US" sz="3200" smtClean="0">
                <a:latin typeface="Times New Roman" panose="02020603050405020304" pitchFamily="18" charset="0"/>
                <a:cs typeface="Times New Roman" panose="02020603050405020304" pitchFamily="18" charset="0"/>
              </a:rPr>
              <a:t>rơ le hiệu nhiệt độ. </a:t>
            </a:r>
          </a:p>
          <a:p>
            <a:r>
              <a:rPr lang="en-US" sz="3200" smtClean="0">
                <a:latin typeface="Times New Roman" panose="02020603050405020304" pitchFamily="18" charset="0"/>
                <a:cs typeface="Times New Roman" panose="02020603050405020304" pitchFamily="18" charset="0"/>
              </a:rPr>
              <a:t>D</a:t>
            </a:r>
            <a:r>
              <a:rPr lang="en-US" sz="320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cấp lỏng theo rơ le </a:t>
            </a:r>
            <a:r>
              <a:rPr lang="en-US" sz="3200" smtClean="0">
                <a:latin typeface="Times New Roman" panose="02020603050405020304" pitchFamily="18" charset="0"/>
                <a:cs typeface="Times New Roman" panose="02020603050405020304" pitchFamily="18" charset="0"/>
              </a:rPr>
              <a:t>van điện từ </a:t>
            </a:r>
            <a:r>
              <a:rPr lang="vi-VN" sz="3200" smtClean="0">
                <a:latin typeface="Times New Roman" panose="02020603050405020304" pitchFamily="18" charset="0"/>
                <a:cs typeface="Times New Roman" panose="02020603050405020304" pitchFamily="18" charset="0"/>
              </a:rPr>
              <a:t>. </a:t>
            </a:r>
            <a:endParaRPr lang="vi-VN" sz="3200">
              <a:latin typeface="Times New Roman" panose="02020603050405020304" pitchFamily="18" charset="0"/>
              <a:cs typeface="Times New Roman" panose="02020603050405020304" pitchFamily="18" charset="0"/>
            </a:endParaRPr>
          </a:p>
        </p:txBody>
      </p:sp>
      <p:sp>
        <p:nvSpPr>
          <p:cNvPr id="10" name="5-Point Star 9"/>
          <p:cNvSpPr/>
          <p:nvPr/>
        </p:nvSpPr>
        <p:spPr>
          <a:xfrm>
            <a:off x="6235585" y="4033091"/>
            <a:ext cx="624114" cy="508001"/>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882692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14</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20</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en-US" altLang="en-US" sz="3200" b="1" smtClean="0">
                <a:solidFill>
                  <a:schemeClr val="bg1"/>
                </a:solidFill>
                <a:latin typeface="Times New Roman" pitchFamily="18" charset="0"/>
                <a:cs typeface="Times New Roman" pitchFamily="18" charset="0"/>
              </a:rPr>
              <a:t>CÂU HỎI  ÔN</a:t>
            </a:r>
            <a:endParaRPr lang="en-US" altLang="en-US" sz="3200" b="1" dirty="0">
              <a:solidFill>
                <a:schemeClr val="bg1"/>
              </a:solidFill>
              <a:latin typeface="Times New Roman" pitchFamily="18" charset="0"/>
              <a:cs typeface="Times New Roman" pitchFamily="18" charset="0"/>
            </a:endParaRPr>
          </a:p>
        </p:txBody>
      </p:sp>
      <p:sp>
        <p:nvSpPr>
          <p:cNvPr id="2" name="Rectangle 2"/>
          <p:cNvSpPr>
            <a:spLocks noChangeArrowheads="1"/>
          </p:cNvSpPr>
          <p:nvPr/>
        </p:nvSpPr>
        <p:spPr bwMode="auto">
          <a:xfrm>
            <a:off x="332509" y="2254504"/>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Rectangle 3"/>
          <p:cNvSpPr/>
          <p:nvPr/>
        </p:nvSpPr>
        <p:spPr>
          <a:xfrm>
            <a:off x="1841270" y="1328942"/>
            <a:ext cx="8788630" cy="1569660"/>
          </a:xfrm>
          <a:prstGeom prst="rect">
            <a:avLst/>
          </a:prstGeom>
        </p:spPr>
        <p:txBody>
          <a:bodyPr wrap="square">
            <a:spAutoFit/>
          </a:bodyPr>
          <a:lstStyle/>
          <a:p>
            <a:r>
              <a:rPr lang="vi-VN" sz="3200">
                <a:solidFill>
                  <a:srgbClr val="C00000"/>
                </a:solidFill>
                <a:latin typeface="Times New Roman" panose="02020603050405020304" pitchFamily="18" charset="0"/>
                <a:ea typeface="Times New Roman" panose="02020603050405020304" pitchFamily="18" charset="0"/>
              </a:rPr>
              <a:t>Câu </a:t>
            </a:r>
            <a:r>
              <a:rPr lang="en-US" sz="3200" smtClean="0">
                <a:solidFill>
                  <a:srgbClr val="C00000"/>
                </a:solidFill>
                <a:latin typeface="Times New Roman" panose="02020603050405020304" pitchFamily="18" charset="0"/>
                <a:ea typeface="Times New Roman" panose="02020603050405020304" pitchFamily="18" charset="0"/>
              </a:rPr>
              <a:t>4</a:t>
            </a:r>
            <a:r>
              <a:rPr lang="en-US" sz="3200" smtClean="0">
                <a:latin typeface="Times New Roman" panose="02020603050405020304" pitchFamily="18" charset="0"/>
                <a:ea typeface="Times New Roman" panose="02020603050405020304" pitchFamily="18" charset="0"/>
              </a:rPr>
              <a:t>: </a:t>
            </a:r>
            <a:r>
              <a:rPr lang="vi-VN" sz="3200">
                <a:latin typeface="Times New Roman" panose="02020603050405020304" pitchFamily="18" charset="0"/>
                <a:ea typeface="Times New Roman" panose="02020603050405020304" pitchFamily="18" charset="0"/>
              </a:rPr>
              <a:t> Về nguyên tắc cấp lỏng cho dàn bay hơi càng đầy thì hiệu quả trao đổi nhiệt càng lớn nhưng tuyệt đối không </a:t>
            </a:r>
            <a:r>
              <a:rPr lang="vi-VN" sz="3200" smtClean="0">
                <a:latin typeface="Times New Roman" panose="02020603050405020304" pitchFamily="18" charset="0"/>
                <a:ea typeface="Times New Roman" panose="02020603050405020304" pitchFamily="18" charset="0"/>
              </a:rPr>
              <a:t>được</a:t>
            </a:r>
            <a:r>
              <a:rPr lang="en-US" sz="3200" smtClean="0">
                <a:latin typeface="Times New Roman" panose="02020603050405020304" pitchFamily="18" charset="0"/>
                <a:ea typeface="Times New Roman" panose="02020603050405020304" pitchFamily="18" charset="0"/>
              </a:rPr>
              <a:t> gây</a:t>
            </a:r>
            <a:r>
              <a:rPr lang="vi-VN" sz="3200" smtClean="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a:t>
            </a:r>
            <a:endParaRPr lang="vi-VN" sz="3200">
              <a:latin typeface="Times New Roman" panose="02020603050405020304" pitchFamily="18" charset="0"/>
              <a:ea typeface="Times New Roman" panose="02020603050405020304" pitchFamily="18" charset="0"/>
            </a:endParaRPr>
          </a:p>
        </p:txBody>
      </p:sp>
      <p:sp>
        <p:nvSpPr>
          <p:cNvPr id="9" name="Rectangle 8"/>
          <p:cNvSpPr/>
          <p:nvPr/>
        </p:nvSpPr>
        <p:spPr>
          <a:xfrm>
            <a:off x="1550320" y="3449684"/>
            <a:ext cx="10085969" cy="2062103"/>
          </a:xfrm>
          <a:prstGeom prst="rect">
            <a:avLst/>
          </a:prstGeom>
        </p:spPr>
        <p:txBody>
          <a:bodyPr wrap="square">
            <a:spAutoFit/>
          </a:bodyPr>
          <a:lstStyle/>
          <a:p>
            <a:r>
              <a:rPr lang="en-US" sz="3200" smtClean="0">
                <a:latin typeface="Times New Roman" panose="02020603050405020304" pitchFamily="18" charset="0"/>
                <a:ea typeface="Times New Roman" panose="02020603050405020304" pitchFamily="18" charset="0"/>
                <a:cs typeface="Times New Roman" panose="02020603050405020304" pitchFamily="18" charset="0"/>
              </a:rPr>
              <a:t>A/</a:t>
            </a:r>
            <a:r>
              <a:rPr lang="en-US" sz="3200" smtClean="0">
                <a:latin typeface="Times New Roman" panose="02020603050405020304" pitchFamily="18" charset="0"/>
                <a:cs typeface="Times New Roman" panose="02020603050405020304" pitchFamily="18" charset="0"/>
              </a:rPr>
              <a:t> quá nhiệt môi chất .</a:t>
            </a:r>
            <a:r>
              <a:rPr lang="vi-VN" sz="3200" smtClean="0">
                <a:latin typeface="Times New Roman" panose="02020603050405020304" pitchFamily="18" charset="0"/>
                <a:cs typeface="Times New Roman" panose="02020603050405020304" pitchFamily="18" charset="0"/>
              </a:rPr>
              <a:t> </a:t>
            </a:r>
            <a:endParaRPr lang="en-US" sz="3200" smtClean="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ea typeface="Times New Roman" panose="02020603050405020304" pitchFamily="18" charset="0"/>
                <a:cs typeface="Times New Roman" panose="02020603050405020304" pitchFamily="18" charset="0"/>
              </a:rPr>
              <a:t>B/</a:t>
            </a:r>
            <a:r>
              <a:rPr lang="en-US" sz="3200" smtClean="0">
                <a:latin typeface="Times New Roman" panose="02020603050405020304" pitchFamily="18" charset="0"/>
                <a:cs typeface="Times New Roman" panose="02020603050405020304" pitchFamily="18" charset="0"/>
              </a:rPr>
              <a:t> thiếu</a:t>
            </a:r>
            <a:r>
              <a:rPr lang="vi-VN" sz="3200" smtClean="0">
                <a:latin typeface="Times New Roman" panose="02020603050405020304" pitchFamily="18" charset="0"/>
                <a:cs typeface="Times New Roman" panose="02020603050405020304" pitchFamily="18" charset="0"/>
              </a:rPr>
              <a:t> </a:t>
            </a:r>
            <a:r>
              <a:rPr lang="vi-VN" sz="3200">
                <a:latin typeface="Times New Roman" panose="02020603050405020304" pitchFamily="18" charset="0"/>
                <a:cs typeface="Times New Roman" panose="02020603050405020304" pitchFamily="18" charset="0"/>
              </a:rPr>
              <a:t>lỏng gây sự cố nghiêm trọng cho </a:t>
            </a:r>
            <a:r>
              <a:rPr lang="vi-VN" sz="3200" smtClean="0">
                <a:latin typeface="Times New Roman" panose="02020603050405020304" pitchFamily="18" charset="0"/>
                <a:cs typeface="Times New Roman" panose="02020603050405020304" pitchFamily="18" charset="0"/>
              </a:rPr>
              <a:t>MN</a:t>
            </a:r>
            <a:r>
              <a:rPr lang="en-US" sz="3200" smtClean="0">
                <a:latin typeface="Times New Roman" panose="02020603050405020304" pitchFamily="18" charset="0"/>
                <a:cs typeface="Times New Roman" panose="02020603050405020304" pitchFamily="18" charset="0"/>
              </a:rPr>
              <a:t> </a:t>
            </a:r>
            <a:r>
              <a:rPr lang="vi-VN" sz="3200" smtClean="0">
                <a:latin typeface="Times New Roman" panose="02020603050405020304" pitchFamily="18" charset="0"/>
                <a:cs typeface="Times New Roman" panose="02020603050405020304" pitchFamily="18" charset="0"/>
              </a:rPr>
              <a:t>.</a:t>
            </a:r>
            <a:endParaRPr lang="en-US" sz="3200" smtClean="0">
              <a:latin typeface="Times New Roman" panose="02020603050405020304" pitchFamily="18" charset="0"/>
              <a:cs typeface="Times New Roman" panose="02020603050405020304" pitchFamily="18" charset="0"/>
            </a:endParaRPr>
          </a:p>
          <a:p>
            <a:r>
              <a:rPr lang="en-US" sz="3200" smtClean="0">
                <a:latin typeface="Times New Roman" panose="02020603050405020304" pitchFamily="18" charset="0"/>
                <a:cs typeface="Times New Roman" panose="02020603050405020304" pitchFamily="18" charset="0"/>
              </a:rPr>
              <a:t>C</a:t>
            </a:r>
            <a:r>
              <a:rPr lang="en-US" sz="3200">
                <a:latin typeface="Times New Roman" panose="02020603050405020304" pitchFamily="18" charset="0"/>
                <a:cs typeface="Times New Roman" panose="02020603050405020304" pitchFamily="18" charset="0"/>
              </a:rPr>
              <a:t>/ </a:t>
            </a:r>
            <a:r>
              <a:rPr lang="en-US" sz="3200" smtClean="0">
                <a:latin typeface="Times New Roman" panose="02020603050405020304" pitchFamily="18" charset="0"/>
                <a:cs typeface="Times New Roman" panose="02020603050405020304" pitchFamily="18" charset="0"/>
              </a:rPr>
              <a:t>tràn </a:t>
            </a:r>
            <a:r>
              <a:rPr lang="en-US" sz="3200">
                <a:latin typeface="Times New Roman" panose="02020603050405020304" pitchFamily="18" charset="0"/>
                <a:cs typeface="Times New Roman" panose="02020603050405020304" pitchFamily="18" charset="0"/>
              </a:rPr>
              <a:t>lỏng gây sự cố nghiêm trọng cho MN.</a:t>
            </a:r>
          </a:p>
          <a:p>
            <a:r>
              <a:rPr lang="en-US" sz="3200" smtClean="0">
                <a:latin typeface="Times New Roman" panose="02020603050405020304" pitchFamily="18" charset="0"/>
                <a:cs typeface="Times New Roman" panose="02020603050405020304" pitchFamily="18" charset="0"/>
              </a:rPr>
              <a:t>D</a:t>
            </a:r>
            <a:r>
              <a:rPr lang="en-US" sz="3200">
                <a:latin typeface="Times New Roman" panose="02020603050405020304" pitchFamily="18" charset="0"/>
                <a:cs typeface="Times New Roman" panose="02020603050405020304" pitchFamily="18" charset="0"/>
              </a:rPr>
              <a:t>/ quá </a:t>
            </a:r>
            <a:r>
              <a:rPr lang="en-US" sz="3200" smtClean="0">
                <a:latin typeface="Times New Roman" panose="02020603050405020304" pitchFamily="18" charset="0"/>
                <a:cs typeface="Times New Roman" panose="02020603050405020304" pitchFamily="18" charset="0"/>
              </a:rPr>
              <a:t>lạnh môi </a:t>
            </a:r>
            <a:r>
              <a:rPr lang="en-US" sz="3200">
                <a:latin typeface="Times New Roman" panose="02020603050405020304" pitchFamily="18" charset="0"/>
                <a:cs typeface="Times New Roman" panose="02020603050405020304" pitchFamily="18" charset="0"/>
              </a:rPr>
              <a:t>chất .</a:t>
            </a:r>
            <a:r>
              <a:rPr lang="vi-VN" sz="3200">
                <a:latin typeface="Times New Roman" panose="02020603050405020304" pitchFamily="18" charset="0"/>
                <a:cs typeface="Times New Roman" panose="02020603050405020304" pitchFamily="18" charset="0"/>
              </a:rPr>
              <a:t> </a:t>
            </a:r>
            <a:endParaRPr lang="en-US" sz="3200">
              <a:latin typeface="Times New Roman" panose="02020603050405020304" pitchFamily="18" charset="0"/>
              <a:cs typeface="Times New Roman" panose="02020603050405020304" pitchFamily="18" charset="0"/>
            </a:endParaRPr>
          </a:p>
        </p:txBody>
      </p:sp>
      <p:sp>
        <p:nvSpPr>
          <p:cNvPr id="10" name="5-Point Star 9"/>
          <p:cNvSpPr/>
          <p:nvPr/>
        </p:nvSpPr>
        <p:spPr>
          <a:xfrm>
            <a:off x="8870288" y="4389983"/>
            <a:ext cx="624114" cy="508001"/>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523199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1463040" y="993139"/>
            <a:ext cx="9756340" cy="4890136"/>
          </a:xfrm>
        </p:spPr>
        <p:txBody>
          <a:bodyPr>
            <a:normAutofit fontScale="92500" lnSpcReduction="20000"/>
          </a:bodyPr>
          <a:lstStyle/>
          <a:p>
            <a:pPr algn="ctr" eaLnBrk="1" hangingPunct="1">
              <a:buFont typeface="Wingdings" panose="05000000000000000000" pitchFamily="2" charset="2"/>
              <a:buNone/>
              <a:defRPr/>
            </a:pPr>
            <a:r>
              <a:rPr lang="pt-BR" altLang="en-US" b="1" dirty="0" smtClean="0"/>
              <a:t>    </a:t>
            </a:r>
            <a:r>
              <a:rPr lang="pt-BR" altLang="en-US" sz="4800" b="1" dirty="0">
                <a:solidFill>
                  <a:srgbClr val="FF0000"/>
                </a:solidFill>
              </a:rPr>
              <a:t>Chuẩn bị bài cho </a:t>
            </a:r>
            <a:r>
              <a:rPr lang="pt-BR" altLang="en-US" sz="4800" b="1">
                <a:solidFill>
                  <a:srgbClr val="FF0000"/>
                </a:solidFill>
              </a:rPr>
              <a:t>tuần </a:t>
            </a:r>
            <a:r>
              <a:rPr lang="pt-BR" altLang="en-US" sz="4800" b="1" smtClean="0">
                <a:solidFill>
                  <a:srgbClr val="FF0000"/>
                </a:solidFill>
              </a:rPr>
              <a:t>15</a:t>
            </a:r>
            <a:endParaRPr lang="pt-BR" altLang="en-US" sz="4800" b="1" dirty="0">
              <a:solidFill>
                <a:srgbClr val="FF0000"/>
              </a:solidFill>
            </a:endParaRPr>
          </a:p>
          <a:p>
            <a:pPr>
              <a:lnSpc>
                <a:spcPct val="170000"/>
              </a:lnSpc>
            </a:pPr>
            <a:r>
              <a:rPr lang="pt-BR" sz="3600" b="1" smtClean="0">
                <a:solidFill>
                  <a:srgbClr val="FFFF00"/>
                </a:solidFill>
                <a:effectLst/>
              </a:rPr>
              <a:t>CHƯƠNG 4: </a:t>
            </a:r>
            <a:r>
              <a:rPr lang="pt-BR" sz="3600" b="1">
                <a:solidFill>
                  <a:srgbClr val="FFFF00"/>
                </a:solidFill>
                <a:effectLst/>
              </a:rPr>
              <a:t>TỰ ĐỘNG HÓA THIẾT BỊ </a:t>
            </a:r>
            <a:r>
              <a:rPr lang="en-US" sz="3600" b="1" smtClean="0">
                <a:solidFill>
                  <a:srgbClr val="FFFF00"/>
                </a:solidFill>
                <a:effectLst/>
              </a:rPr>
              <a:t>BAY HƠI</a:t>
            </a:r>
            <a:endParaRPr lang="en-US" sz="3600">
              <a:solidFill>
                <a:srgbClr val="FFFF00"/>
              </a:solidFill>
              <a:effectLst/>
            </a:endParaRPr>
          </a:p>
          <a:p>
            <a:pPr>
              <a:lnSpc>
                <a:spcPct val="170000"/>
              </a:lnSpc>
              <a:buNone/>
              <a:defRPr/>
            </a:pPr>
            <a:r>
              <a:rPr lang="en-US" sz="3200" b="1" smtClean="0">
                <a:solidFill>
                  <a:srgbClr val="FFFF00"/>
                </a:solidFill>
              </a:rPr>
              <a:t>   </a:t>
            </a:r>
            <a:r>
              <a:rPr lang="vi-VN" sz="4800" b="1" smtClean="0">
                <a:solidFill>
                  <a:srgbClr val="00B050"/>
                </a:solidFill>
                <a:latin typeface="Times New Roman" panose="02020603050405020304" pitchFamily="18" charset="0"/>
                <a:cs typeface="Times New Roman" panose="02020603050405020304" pitchFamily="18" charset="0"/>
              </a:rPr>
              <a:t>4.3</a:t>
            </a:r>
            <a:r>
              <a:rPr lang="en-US" sz="4800" b="1" smtClean="0">
                <a:solidFill>
                  <a:srgbClr val="00B050"/>
                </a:solidFill>
                <a:latin typeface="Times New Roman" panose="02020603050405020304" pitchFamily="18" charset="0"/>
                <a:cs typeface="Times New Roman" panose="02020603050405020304" pitchFamily="18" charset="0"/>
              </a:rPr>
              <a:t>.3 -</a:t>
            </a:r>
            <a:r>
              <a:rPr lang="vi-VN" sz="4800" b="1" smtClean="0">
                <a:solidFill>
                  <a:srgbClr val="00B050"/>
                </a:solidFill>
                <a:latin typeface="Times New Roman" panose="02020603050405020304" pitchFamily="18" charset="0"/>
                <a:cs typeface="Times New Roman" panose="02020603050405020304" pitchFamily="18" charset="0"/>
              </a:rPr>
              <a:t>Sơ </a:t>
            </a:r>
            <a:r>
              <a:rPr lang="vi-VN" sz="4800" b="1">
                <a:solidFill>
                  <a:srgbClr val="00B050"/>
                </a:solidFill>
                <a:latin typeface="Times New Roman" panose="02020603050405020304" pitchFamily="18" charset="0"/>
                <a:cs typeface="Times New Roman" panose="02020603050405020304" pitchFamily="18" charset="0"/>
              </a:rPr>
              <a:t>đồ bảo vệ tràn lỏng ở </a:t>
            </a:r>
            <a:endParaRPr lang="en-US" sz="4800" b="1" smtClean="0">
              <a:solidFill>
                <a:srgbClr val="00B050"/>
              </a:solidFill>
              <a:latin typeface="Times New Roman" panose="02020603050405020304" pitchFamily="18" charset="0"/>
              <a:cs typeface="Times New Roman" panose="02020603050405020304" pitchFamily="18" charset="0"/>
            </a:endParaRPr>
          </a:p>
          <a:p>
            <a:pPr>
              <a:lnSpc>
                <a:spcPct val="170000"/>
              </a:lnSpc>
              <a:buNone/>
              <a:defRPr/>
            </a:pPr>
            <a:r>
              <a:rPr lang="en-US" sz="4800" b="1">
                <a:solidFill>
                  <a:srgbClr val="00B050"/>
                </a:solidFill>
                <a:latin typeface="Times New Roman" panose="02020603050405020304" pitchFamily="18" charset="0"/>
                <a:cs typeface="Times New Roman" panose="02020603050405020304" pitchFamily="18" charset="0"/>
              </a:rPr>
              <a:t> </a:t>
            </a:r>
            <a:r>
              <a:rPr lang="en-US" sz="4800" b="1" smtClean="0">
                <a:solidFill>
                  <a:srgbClr val="00B050"/>
                </a:solidFill>
                <a:latin typeface="Times New Roman" panose="02020603050405020304" pitchFamily="18" charset="0"/>
                <a:cs typeface="Times New Roman" panose="02020603050405020304" pitchFamily="18" charset="0"/>
              </a:rPr>
              <a:t>            </a:t>
            </a:r>
            <a:r>
              <a:rPr lang="vi-VN" sz="4800" b="1" smtClean="0">
                <a:solidFill>
                  <a:srgbClr val="00B050"/>
                </a:solidFill>
                <a:latin typeface="Times New Roman" panose="02020603050405020304" pitchFamily="18" charset="0"/>
                <a:cs typeface="Times New Roman" panose="02020603050405020304" pitchFamily="18" charset="0"/>
              </a:rPr>
              <a:t>dàn </a:t>
            </a:r>
            <a:r>
              <a:rPr lang="vi-VN" sz="4800" b="1">
                <a:solidFill>
                  <a:srgbClr val="00B050"/>
                </a:solidFill>
                <a:latin typeface="Times New Roman" panose="02020603050405020304" pitchFamily="18" charset="0"/>
                <a:cs typeface="Times New Roman" panose="02020603050405020304" pitchFamily="18" charset="0"/>
              </a:rPr>
              <a:t>bay hơi </a:t>
            </a:r>
            <a:endParaRPr lang="en-US" sz="4800" b="1" smtClean="0">
              <a:solidFill>
                <a:srgbClr val="00B050"/>
              </a:solidFill>
              <a:latin typeface="Times New Roman" panose="02020603050405020304" pitchFamily="18" charset="0"/>
              <a:cs typeface="Times New Roman" panose="02020603050405020304" pitchFamily="18" charset="0"/>
            </a:endParaRPr>
          </a:p>
          <a:p>
            <a:pPr>
              <a:lnSpc>
                <a:spcPct val="170000"/>
              </a:lnSpc>
              <a:buNone/>
              <a:defRPr/>
            </a:pPr>
            <a:r>
              <a:rPr lang="en-US" sz="3200" b="1">
                <a:solidFill>
                  <a:srgbClr val="00B050"/>
                </a:solidFill>
              </a:rPr>
              <a:t> </a:t>
            </a:r>
            <a:r>
              <a:rPr lang="en-US" sz="3200" b="1" smtClean="0">
                <a:solidFill>
                  <a:srgbClr val="00B050"/>
                </a:solidFill>
              </a:rPr>
              <a:t>  </a:t>
            </a:r>
            <a:endParaRPr lang="en-US" altLang="en-US" sz="2200" dirty="0">
              <a:solidFill>
                <a:srgbClr val="00B050"/>
              </a:solidFill>
            </a:endParaRPr>
          </a:p>
        </p:txBody>
      </p:sp>
      <p:sp>
        <p:nvSpPr>
          <p:cNvPr id="39939" name="Slide Number Placeholder 3"/>
          <p:cNvSpPr>
            <a:spLocks noGrp="1"/>
          </p:cNvSpPr>
          <p:nvPr>
            <p:ph type="sldNum" sz="quarter" idx="12"/>
          </p:nvPr>
        </p:nvSpPr>
        <p:spPr bwMode="auto">
          <a:xfrm>
            <a:off x="11370538" y="6299964"/>
            <a:ext cx="551167"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200">
                <a:solidFill>
                  <a:schemeClr val="tx1"/>
                </a:solidFill>
                <a:latin typeface="Century Gothic" pitchFamily="34" charset="0"/>
              </a:defRPr>
            </a:lvl1pPr>
            <a:lvl2pPr marL="742950" indent="-285750">
              <a:lnSpc>
                <a:spcPct val="90000"/>
              </a:lnSpc>
              <a:spcBef>
                <a:spcPts val="500"/>
              </a:spcBef>
              <a:buFont typeface="Arial" panose="020B0604020202020204" pitchFamily="34" charset="0"/>
              <a:buChar char="•"/>
              <a:defRPr sz="2000">
                <a:solidFill>
                  <a:schemeClr val="tx1"/>
                </a:solidFill>
                <a:latin typeface="Century Gothic" pitchFamily="34" charset="0"/>
              </a:defRPr>
            </a:lvl2pPr>
            <a:lvl3pPr marL="1143000" indent="-228600">
              <a:lnSpc>
                <a:spcPct val="90000"/>
              </a:lnSpc>
              <a:spcBef>
                <a:spcPts val="500"/>
              </a:spcBef>
              <a:buFont typeface="Arial" panose="020B0604020202020204" pitchFamily="34" charset="0"/>
              <a:buChar char="•"/>
              <a:defRPr sz="2400">
                <a:solidFill>
                  <a:schemeClr val="tx1"/>
                </a:solidFill>
                <a:latin typeface="Century Gothic" pitchFamily="34" charset="0"/>
              </a:defRPr>
            </a:lvl3pPr>
            <a:lvl4pPr marL="16002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4pPr>
            <a:lvl5pPr marL="20574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9pPr>
          </a:lstStyle>
          <a:p>
            <a:pPr>
              <a:lnSpc>
                <a:spcPct val="100000"/>
              </a:lnSpc>
              <a:spcBef>
                <a:spcPct val="0"/>
              </a:spcBef>
              <a:buFontTx/>
              <a:buNone/>
            </a:pPr>
            <a:fld id="{2B1E11ED-EF70-4267-A29B-1ED6E520754E}" type="slidenum">
              <a:rPr lang="en-US" altLang="en-US" sz="2000">
                <a:solidFill>
                  <a:srgbClr val="FFFF00"/>
                </a:solidFill>
                <a:latin typeface="Arial" panose="020B0604020202020204" pitchFamily="34" charset="0"/>
              </a:rPr>
              <a:pPr>
                <a:lnSpc>
                  <a:spcPct val="100000"/>
                </a:lnSpc>
                <a:spcBef>
                  <a:spcPct val="0"/>
                </a:spcBef>
                <a:buFontTx/>
                <a:buNone/>
              </a:pPr>
              <a:t>21</a:t>
            </a:fld>
            <a:endParaRPr lang="en-US" altLang="en-US" sz="2000">
              <a:solidFill>
                <a:srgbClr val="FFFF00"/>
              </a:solidFill>
              <a:latin typeface="Arial" panose="020B0604020202020204" pitchFamily="34" charset="0"/>
            </a:endParaRPr>
          </a:p>
        </p:txBody>
      </p:sp>
      <p:sp>
        <p:nvSpPr>
          <p:cNvPr id="2" name="Footer Placeholder 1"/>
          <p:cNvSpPr>
            <a:spLocks noGrp="1"/>
          </p:cNvSpPr>
          <p:nvPr>
            <p:ph type="ftr" sz="quarter" idx="11"/>
          </p:nvPr>
        </p:nvSpPr>
        <p:spPr>
          <a:xfrm>
            <a:off x="1141411" y="5883275"/>
            <a:ext cx="9599159" cy="365125"/>
          </a:xfrm>
        </p:spPr>
        <p:txBody>
          <a:bodyPr/>
          <a:lstStyle/>
          <a:p>
            <a:r>
              <a:rPr lang="en-US" smtClean="0"/>
              <a:t>TỰ ĐỘNG HÓA HTL                                                                                                               TUẦN 14</a:t>
            </a:r>
            <a:endParaRPr lang="en-US" dirty="0"/>
          </a:p>
        </p:txBody>
      </p:sp>
    </p:spTree>
    <p:extLst>
      <p:ext uri="{BB962C8B-B14F-4D97-AF65-F5344CB8AC3E}">
        <p14:creationId xmlns:p14="http://schemas.microsoft.com/office/powerpoint/2010/main" val="2757813202"/>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xmlns="" name="Circuit" id="{0AC2F7E7-15F5-431C-B2A2-456FE929F56C}" vid="{0911B802-464C-4241-8DD9-B60FF88E379F}"/>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xmlns="" name="Mesh" id="{789EC3FE-34FD-429C-9918-760025E6C145}" vid="{B8BE45C0-8141-4D58-8C71-A009BC26FBB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1336</TotalTime>
  <Words>1752</Words>
  <Application>Microsoft Office PowerPoint</Application>
  <PresentationFormat>Custom</PresentationFormat>
  <Paragraphs>217</Paragraphs>
  <Slides>21</Slides>
  <Notes>20</Notes>
  <HiddenSlides>0</HiddenSlides>
  <MMClips>0</MMClips>
  <ScaleCrop>false</ScaleCrop>
  <HeadingPairs>
    <vt:vector size="4" baseType="variant">
      <vt:variant>
        <vt:lpstr>Theme</vt:lpstr>
      </vt:variant>
      <vt:variant>
        <vt:i4>3</vt:i4>
      </vt:variant>
      <vt:variant>
        <vt:lpstr>Slide Titles</vt:lpstr>
      </vt:variant>
      <vt:variant>
        <vt:i4>21</vt:i4>
      </vt:variant>
    </vt:vector>
  </HeadingPairs>
  <TitlesOfParts>
    <vt:vector size="24" baseType="lpstr">
      <vt:lpstr>Circuit</vt:lpstr>
      <vt:lpstr>Mesh</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Thuy</dc:creator>
  <cp:lastModifiedBy>Admin</cp:lastModifiedBy>
  <cp:revision>122</cp:revision>
  <dcterms:created xsi:type="dcterms:W3CDTF">2020-06-18T12:47:05Z</dcterms:created>
  <dcterms:modified xsi:type="dcterms:W3CDTF">2020-08-12T15:22:07Z</dcterms:modified>
</cp:coreProperties>
</file>